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95" r:id="rId2"/>
    <p:sldId id="395" r:id="rId3"/>
    <p:sldId id="338" r:id="rId4"/>
    <p:sldId id="344" r:id="rId5"/>
    <p:sldId id="339" r:id="rId6"/>
    <p:sldId id="318" r:id="rId7"/>
    <p:sldId id="321" r:id="rId8"/>
    <p:sldId id="402" r:id="rId9"/>
    <p:sldId id="403" r:id="rId10"/>
    <p:sldId id="404" r:id="rId11"/>
    <p:sldId id="407" r:id="rId12"/>
    <p:sldId id="328" r:id="rId13"/>
    <p:sldId id="360" r:id="rId14"/>
    <p:sldId id="299" r:id="rId15"/>
    <p:sldId id="301" r:id="rId16"/>
    <p:sldId id="366" r:id="rId17"/>
    <p:sldId id="367" r:id="rId18"/>
    <p:sldId id="368" r:id="rId19"/>
    <p:sldId id="369" r:id="rId20"/>
    <p:sldId id="370" r:id="rId21"/>
    <p:sldId id="408" r:id="rId22"/>
    <p:sldId id="400" r:id="rId23"/>
    <p:sldId id="315" r:id="rId24"/>
    <p:sldId id="307" r:id="rId25"/>
    <p:sldId id="316" r:id="rId26"/>
    <p:sldId id="340" r:id="rId27"/>
    <p:sldId id="409"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C464B"/>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24" autoAdjust="0"/>
  </p:normalViewPr>
  <p:slideViewPr>
    <p:cSldViewPr snapToGrid="0" showGuides="1">
      <p:cViewPr varScale="1">
        <p:scale>
          <a:sx n="69" d="100"/>
          <a:sy n="69" d="100"/>
        </p:scale>
        <p:origin x="-136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6250F-F148-4CC0-BAD2-BE76C78AABB6}" type="datetimeFigureOut">
              <a:rPr lang="es-MX" smtClean="0"/>
              <a:pPr/>
              <a:t>27/05/2015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4D593-D318-4B7D-B18F-F0412D6D4DDE}" type="slidenum">
              <a:rPr lang="es-MX" smtClean="0"/>
              <a:pPr/>
              <a:t>‹Nº›</a:t>
            </a:fld>
            <a:endParaRPr lang="es-MX"/>
          </a:p>
        </p:txBody>
      </p:sp>
    </p:spTree>
    <p:extLst>
      <p:ext uri="{BB962C8B-B14F-4D97-AF65-F5344CB8AC3E}">
        <p14:creationId xmlns:p14="http://schemas.microsoft.com/office/powerpoint/2010/main" xmlns="" val="13244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0B9C760-DAAF-41ED-9ECC-162D3EEB541D}" type="slidenum">
              <a:rPr lang="es-MX" smtClean="0"/>
              <a:pPr/>
              <a:t>2</a:t>
            </a:fld>
            <a:endParaRPr lang="es-MX"/>
          </a:p>
        </p:txBody>
      </p:sp>
    </p:spTree>
    <p:extLst>
      <p:ext uri="{BB962C8B-B14F-4D97-AF65-F5344CB8AC3E}">
        <p14:creationId xmlns:p14="http://schemas.microsoft.com/office/powerpoint/2010/main" xmlns="" val="408131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8E4D593-D318-4B7D-B18F-F0412D6D4DDE}" type="slidenum">
              <a:rPr lang="es-MX" smtClean="0"/>
              <a:pPr/>
              <a:t>7</a:t>
            </a:fld>
            <a:endParaRPr lang="es-MX"/>
          </a:p>
        </p:txBody>
      </p:sp>
    </p:spTree>
    <p:extLst>
      <p:ext uri="{BB962C8B-B14F-4D97-AF65-F5344CB8AC3E}">
        <p14:creationId xmlns:p14="http://schemas.microsoft.com/office/powerpoint/2010/main" xmlns="" val="78808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8E4D593-D318-4B7D-B18F-F0412D6D4DDE}" type="slidenum">
              <a:rPr lang="es-MX" smtClean="0"/>
              <a:pPr/>
              <a:t>12</a:t>
            </a:fld>
            <a:endParaRPr lang="es-MX"/>
          </a:p>
        </p:txBody>
      </p:sp>
    </p:spTree>
    <p:extLst>
      <p:ext uri="{BB962C8B-B14F-4D97-AF65-F5344CB8AC3E}">
        <p14:creationId xmlns:p14="http://schemas.microsoft.com/office/powerpoint/2010/main" xmlns="" val="2345467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5180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293742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165677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3167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272452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48537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7793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5132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196048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279287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175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AFE300-CE35-464F-B398-E040B42746C8}" type="datetimeFigureOut">
              <a:rPr lang="es-ES" smtClean="0"/>
              <a:pPr/>
              <a:t>27/05/2015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38929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FE300-CE35-464F-B398-E040B42746C8}" type="datetimeFigureOut">
              <a:rPr lang="es-ES" smtClean="0"/>
              <a:pPr/>
              <a:t>27/05/2015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3995865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34473" y="4299060"/>
            <a:ext cx="6272293" cy="707886"/>
          </a:xfrm>
          <a:prstGeom prst="rect">
            <a:avLst/>
          </a:prstGeom>
          <a:noFill/>
          <a:ln>
            <a:noFill/>
          </a:ln>
        </p:spPr>
        <p:txBody>
          <a:bodyPr wrap="none" lIns="91440" tIns="45720" rIns="91440" bIns="45720">
            <a:spAutoFit/>
          </a:bodyPr>
          <a:lstStyle/>
          <a:p>
            <a:pPr algn="ctr"/>
            <a:r>
              <a:rPr lang="es-ES_tradnl" sz="2400" b="1" i="1" dirty="0" smtClean="0">
                <a:ln w="10541" cmpd="sng">
                  <a:solidFill>
                    <a:srgbClr val="4F81BD">
                      <a:shade val="88000"/>
                      <a:satMod val="110000"/>
                    </a:srgbClr>
                  </a:solidFill>
                  <a:prstDash val="solid"/>
                </a:ln>
                <a:solidFill>
                  <a:prstClr val="black"/>
                </a:solidFill>
                <a:latin typeface="Arial" pitchFamily="34" charset="0"/>
                <a:cs typeface="Arial" pitchFamily="34" charset="0"/>
              </a:rPr>
              <a:t>DR. GERARDO ALAN DUEÑAS RAMIREZ</a:t>
            </a:r>
          </a:p>
          <a:p>
            <a:pPr algn="ctr"/>
            <a:r>
              <a:rPr lang="es-ES_tradnl" sz="1600" b="1" i="1" dirty="0" smtClean="0">
                <a:ln w="10541" cmpd="sng">
                  <a:solidFill>
                    <a:srgbClr val="4F81BD">
                      <a:shade val="88000"/>
                      <a:satMod val="110000"/>
                    </a:srgbClr>
                  </a:solidFill>
                  <a:prstDash val="solid"/>
                </a:ln>
                <a:solidFill>
                  <a:prstClr val="black"/>
                </a:solidFill>
                <a:latin typeface="Arial" pitchFamily="34" charset="0"/>
                <a:cs typeface="Arial" pitchFamily="34" charset="0"/>
              </a:rPr>
              <a:t>ENCARGADO DE LA SECRETARÍA DE DESARROLLO SOCIAL </a:t>
            </a:r>
            <a:endParaRPr lang="es-ES" sz="1600" b="1" i="1" dirty="0">
              <a:ln w="10541" cmpd="sng">
                <a:solidFill>
                  <a:srgbClr val="4F81BD">
                    <a:shade val="88000"/>
                    <a:satMod val="110000"/>
                  </a:srgbClr>
                </a:solidFill>
                <a:prstDash val="solid"/>
              </a:ln>
              <a:solidFill>
                <a:prstClr val="black"/>
              </a:solidFill>
              <a:latin typeface="Arial" pitchFamily="34" charset="0"/>
              <a:cs typeface="Arial" pitchFamily="34" charset="0"/>
            </a:endParaRPr>
          </a:p>
        </p:txBody>
      </p:sp>
      <p:grpSp>
        <p:nvGrpSpPr>
          <p:cNvPr id="5" name="4 Grupo"/>
          <p:cNvGrpSpPr/>
          <p:nvPr/>
        </p:nvGrpSpPr>
        <p:grpSpPr>
          <a:xfrm>
            <a:off x="1675641" y="1557463"/>
            <a:ext cx="5605121" cy="2107523"/>
            <a:chOff x="1559167" y="1179497"/>
            <a:chExt cx="6774487" cy="2700842"/>
          </a:xfrm>
        </p:grpSpPr>
        <p:pic>
          <p:nvPicPr>
            <p:cNvPr id="6" name="Picture 3" descr="C:\Users\SEC. AYUNTAMIENTO\Desktop\logo Desarrollo Social.jpg"/>
            <p:cNvPicPr>
              <a:picLocks noChangeAspect="1" noChangeArrowheads="1"/>
            </p:cNvPicPr>
            <p:nvPr/>
          </p:nvPicPr>
          <p:blipFill rotWithShape="1">
            <a:blip r:embed="rId2" cstate="print">
              <a:clrChange>
                <a:clrFrom>
                  <a:srgbClr val="FFFFFF"/>
                </a:clrFrom>
                <a:clrTo>
                  <a:srgbClr val="FFFFFF">
                    <a:alpha val="0"/>
                  </a:srgbClr>
                </a:clrTo>
              </a:clrChange>
            </a:blip>
            <a:srcRect l="1217" t="30616" b="18614"/>
            <a:stretch/>
          </p:blipFill>
          <p:spPr bwMode="auto">
            <a:xfrm>
              <a:off x="1559167" y="1559169"/>
              <a:ext cx="6774487" cy="2321170"/>
            </a:xfrm>
            <a:prstGeom prst="rect">
              <a:avLst/>
            </a:prstGeom>
            <a:noFill/>
          </p:spPr>
        </p:pic>
        <p:pic>
          <p:nvPicPr>
            <p:cNvPr id="7" name="6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922220" y="1179497"/>
              <a:ext cx="449980" cy="363228"/>
            </a:xfrm>
            <a:prstGeom prst="rect">
              <a:avLst/>
            </a:prstGeom>
          </p:spPr>
        </p:pic>
      </p:grpSp>
      <p:sp>
        <p:nvSpPr>
          <p:cNvPr id="13" name="12 Rectángulo"/>
          <p:cNvSpPr/>
          <p:nvPr/>
        </p:nvSpPr>
        <p:spPr>
          <a:xfrm>
            <a:off x="1283409" y="158234"/>
            <a:ext cx="6932795" cy="954107"/>
          </a:xfrm>
          <a:prstGeom prst="rect">
            <a:avLst/>
          </a:prstGeom>
        </p:spPr>
        <p:txBody>
          <a:bodyPr wrap="none">
            <a:spAutoFit/>
          </a:bodyPr>
          <a:lstStyle/>
          <a:p>
            <a:pPr algn="ctr"/>
            <a:r>
              <a:rPr lang="en-US" sz="2800" b="1" i="1" dirty="0" smtClean="0">
                <a:solidFill>
                  <a:srgbClr val="FFFF66"/>
                </a:solidFill>
                <a:latin typeface="Arial" panose="020B0604020202020204" pitchFamily="34" charset="0"/>
                <a:cs typeface="Arial" panose="020B0604020202020204" pitchFamily="34" charset="0"/>
              </a:rPr>
              <a:t>INFORME  DE ACCIONES REALIZADAS</a:t>
            </a:r>
          </a:p>
          <a:p>
            <a:pPr algn="ctr"/>
            <a:r>
              <a:rPr lang="en-US" sz="2800" b="1" i="1" dirty="0" smtClean="0">
                <a:solidFill>
                  <a:srgbClr val="FFFF66"/>
                </a:solidFill>
                <a:latin typeface="Arial" panose="020B0604020202020204" pitchFamily="34" charset="0"/>
                <a:cs typeface="Arial" panose="020B0604020202020204" pitchFamily="34" charset="0"/>
              </a:rPr>
              <a:t> EN EL MES DE ABRIL 2015</a:t>
            </a:r>
            <a:endParaRPr lang="es-ES" sz="2800" b="1" i="1" dirty="0">
              <a:solidFill>
                <a:srgbClr val="FFFF66"/>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3"/>
          <p:cNvSpPr txBox="1"/>
          <p:nvPr/>
        </p:nvSpPr>
        <p:spPr>
          <a:xfrm>
            <a:off x="439046" y="468877"/>
            <a:ext cx="826437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DIRECCION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6"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7" name="16 Rectángulo"/>
          <p:cNvSpPr/>
          <p:nvPr/>
        </p:nvSpPr>
        <p:spPr>
          <a:xfrm>
            <a:off x="349666" y="1919553"/>
            <a:ext cx="8454683" cy="1631216"/>
          </a:xfrm>
          <a:prstGeom prst="rect">
            <a:avLst/>
          </a:prstGeom>
        </p:spPr>
        <p:txBody>
          <a:bodyPr wrap="square">
            <a:spAutoFit/>
          </a:bodyPr>
          <a:lstStyle/>
          <a:p>
            <a:pPr algn="just">
              <a:buNone/>
            </a:pPr>
            <a:r>
              <a:rPr lang="es-ES" sz="2000" dirty="0" smtClean="0">
                <a:latin typeface="Arial" pitchFamily="34" charset="0"/>
                <a:cs typeface="Arial" pitchFamily="34" charset="0"/>
              </a:rPr>
              <a:t>En este mes se dio continuidad al Programa “Abriendo Espacios” en conjunto con la Secretaría del Trabajo, programa que consiste en ofrecer empleo al adulto mayor (personas de la tercera edad de entre los 55 y los 65 años). Los canalizamos directamente con las empresas que tiene contactada esta dependencia.</a:t>
            </a:r>
          </a:p>
        </p:txBody>
      </p:sp>
      <p:sp>
        <p:nvSpPr>
          <p:cNvPr id="18" name="17 Rectángulo"/>
          <p:cNvSpPr/>
          <p:nvPr/>
        </p:nvSpPr>
        <p:spPr>
          <a:xfrm>
            <a:off x="297350" y="3917717"/>
            <a:ext cx="8454683" cy="1631216"/>
          </a:xfrm>
          <a:prstGeom prst="rect">
            <a:avLst/>
          </a:prstGeom>
        </p:spPr>
        <p:txBody>
          <a:bodyPr wrap="square">
            <a:spAutoFit/>
          </a:bodyPr>
          <a:lstStyle/>
          <a:p>
            <a:pPr algn="just">
              <a:buNone/>
            </a:pPr>
            <a:r>
              <a:rPr lang="es-ES" sz="2000" dirty="0" smtClean="0">
                <a:latin typeface="Arial" pitchFamily="34" charset="0"/>
                <a:cs typeface="Arial" pitchFamily="34" charset="0"/>
              </a:rPr>
              <a:t>También se estuvo registrando diariamente el numero de empresas que asisten a estas oficinas con el objetivo de ofrecer empleos.</a:t>
            </a:r>
          </a:p>
          <a:p>
            <a:pPr algn="just">
              <a:buNone/>
            </a:pPr>
            <a:r>
              <a:rPr lang="es-ES" sz="2000" dirty="0" smtClean="0">
                <a:latin typeface="Arial" pitchFamily="34" charset="0"/>
                <a:cs typeface="Arial" pitchFamily="34" charset="0"/>
              </a:rPr>
              <a:t>El total de empresas en este mes que estuvieron presentes fue de: 75</a:t>
            </a:r>
          </a:p>
          <a:p>
            <a:pPr algn="just">
              <a:buNone/>
            </a:pPr>
            <a:r>
              <a:rPr lang="es-ES" sz="2000" dirty="0" smtClean="0">
                <a:latin typeface="Arial" pitchFamily="34" charset="0"/>
                <a:cs typeface="Arial" pitchFamily="34" charset="0"/>
              </a:rPr>
              <a:t>Ofreciendo un total de 573 vacantes, desde limpieza, ayudantes generales hasta profesionistas. </a:t>
            </a:r>
          </a:p>
        </p:txBody>
      </p:sp>
    </p:spTree>
    <p:extLst>
      <p:ext uri="{BB962C8B-B14F-4D97-AF65-F5344CB8AC3E}">
        <p14:creationId xmlns:p14="http://schemas.microsoft.com/office/powerpoint/2010/main" xmlns="" val="302852531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6136" y="1432404"/>
            <a:ext cx="8532253" cy="1200329"/>
          </a:xfrm>
          <a:prstGeom prst="rect">
            <a:avLst/>
          </a:prstGeom>
        </p:spPr>
        <p:txBody>
          <a:bodyPr wrap="square">
            <a:spAutoFit/>
          </a:bodyPr>
          <a:lstStyle/>
          <a:p>
            <a:pPr algn="ctr">
              <a:buNone/>
            </a:pPr>
            <a:endParaRPr lang="en-US" sz="2400" b="1" dirty="0" smtClean="0">
              <a:latin typeface="Arial" panose="020B0604020202020204" pitchFamily="34" charset="0"/>
              <a:cs typeface="Arial" panose="020B0604020202020204" pitchFamily="34" charset="0"/>
            </a:endParaRPr>
          </a:p>
          <a:p>
            <a:pPr algn="ctr">
              <a:buNone/>
            </a:pPr>
            <a:r>
              <a:rPr lang="en-US" sz="2400" dirty="0" smtClean="0">
                <a:latin typeface="Arial" panose="020B0604020202020204" pitchFamily="34" charset="0"/>
                <a:cs typeface="Arial" panose="020B0604020202020204" pitchFamily="34" charset="0"/>
              </a:rPr>
              <a:t>    </a:t>
            </a:r>
          </a:p>
          <a:p>
            <a:pPr algn="ctr">
              <a:buNone/>
            </a:pPr>
            <a:endParaRPr lang="en-US" sz="2400" b="1" dirty="0" smtClean="0">
              <a:latin typeface="Arial" panose="020B0604020202020204" pitchFamily="34" charset="0"/>
              <a:cs typeface="Arial" panose="020B0604020202020204" pitchFamily="34" charset="0"/>
            </a:endParaRPr>
          </a:p>
        </p:txBody>
      </p:sp>
      <p:sp>
        <p:nvSpPr>
          <p:cNvPr id="7" name="6 Rectángulo"/>
          <p:cNvSpPr/>
          <p:nvPr/>
        </p:nvSpPr>
        <p:spPr>
          <a:xfrm>
            <a:off x="394561" y="1608938"/>
            <a:ext cx="8532253" cy="1938992"/>
          </a:xfrm>
          <a:prstGeom prst="rect">
            <a:avLst/>
          </a:prstGeom>
        </p:spPr>
        <p:txBody>
          <a:bodyPr wrap="square">
            <a:spAutoFit/>
          </a:bodyPr>
          <a:lstStyle/>
          <a:p>
            <a:endParaRPr lang="en-US" sz="2400" b="1" dirty="0" smtClean="0">
              <a:latin typeface="Arial" panose="020B0604020202020204" pitchFamily="34" charset="0"/>
              <a:cs typeface="Arial" panose="020B0604020202020204" pitchFamily="34" charset="0"/>
            </a:endParaRPr>
          </a:p>
          <a:p>
            <a:pPr>
              <a:buNone/>
            </a:pPr>
            <a:endParaRPr lang="en-US" sz="2400" b="1" dirty="0" smtClean="0">
              <a:latin typeface="Arial" panose="020B0604020202020204" pitchFamily="34" charset="0"/>
              <a:cs typeface="Arial" panose="020B0604020202020204" pitchFamily="34" charset="0"/>
            </a:endParaRPr>
          </a:p>
          <a:p>
            <a:pPr>
              <a:buNone/>
            </a:pPr>
            <a:endParaRPr lang="es-ES" sz="2400" b="1" dirty="0" smtClean="0">
              <a:latin typeface="Arial" pitchFamily="34" charset="0"/>
              <a:cs typeface="Arial" pitchFamily="34" charset="0"/>
            </a:endParaRPr>
          </a:p>
          <a:p>
            <a:endParaRPr lang="es-ES" sz="2400" dirty="0" smtClean="0"/>
          </a:p>
          <a:p>
            <a:endParaRPr lang="es-MX" sz="2400" dirty="0"/>
          </a:p>
        </p:txBody>
      </p:sp>
      <p:sp>
        <p:nvSpPr>
          <p:cNvPr id="8" name="7 Rectángulo"/>
          <p:cNvSpPr/>
          <p:nvPr/>
        </p:nvSpPr>
        <p:spPr>
          <a:xfrm>
            <a:off x="851492" y="0"/>
            <a:ext cx="6106159"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Mayo 2015</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444850" y="478865"/>
            <a:ext cx="826437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CONCERTACIÓN SOCIAL</a:t>
            </a:r>
          </a:p>
        </p:txBody>
      </p:sp>
      <p:sp>
        <p:nvSpPr>
          <p:cNvPr id="10" name="CuadroTexto 3"/>
          <p:cNvSpPr txBox="1"/>
          <p:nvPr/>
        </p:nvSpPr>
        <p:spPr>
          <a:xfrm>
            <a:off x="2176380" y="6322338"/>
            <a:ext cx="4801314"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10 Rectángulo"/>
          <p:cNvSpPr/>
          <p:nvPr/>
        </p:nvSpPr>
        <p:spPr>
          <a:xfrm>
            <a:off x="431553" y="2007656"/>
            <a:ext cx="8454683" cy="3170099"/>
          </a:xfrm>
          <a:prstGeom prst="rect">
            <a:avLst/>
          </a:prstGeom>
        </p:spPr>
        <p:txBody>
          <a:bodyPr wrap="square">
            <a:spAutoFit/>
          </a:bodyPr>
          <a:lstStyle/>
          <a:p>
            <a:pPr algn="just">
              <a:buNone/>
            </a:pPr>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1.-Seguir llevando la bolsa a las delegaciones del municipio para ofrecer empleos a los habitantes de las colonias cercanas a estas, de acuerdo a las empresas que están ubicadas cerca de estas colonias.</a:t>
            </a:r>
          </a:p>
          <a:p>
            <a:pPr algn="just">
              <a:buFont typeface="Arial" pitchFamily="34" charset="0"/>
              <a:buChar char="•"/>
            </a:pPr>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2.-Seguir dando atención a la ciudadanía.</a:t>
            </a:r>
          </a:p>
          <a:p>
            <a:pPr algn="just"/>
            <a:r>
              <a:rPr lang="es-ES" sz="2000" dirty="0" smtClean="0">
                <a:latin typeface="Arial" pitchFamily="34" charset="0"/>
                <a:cs typeface="Arial" pitchFamily="34" charset="0"/>
              </a:rPr>
              <a:t>  </a:t>
            </a:r>
          </a:p>
          <a:p>
            <a:pPr algn="just"/>
            <a:r>
              <a:rPr lang="es-ES" sz="2000" dirty="0" smtClean="0">
                <a:latin typeface="Arial" pitchFamily="34" charset="0"/>
                <a:cs typeface="Arial" pitchFamily="34" charset="0"/>
              </a:rPr>
              <a:t>3.-Contactar a mas empresas y asi seguir dando un servicio de calidad.</a:t>
            </a:r>
          </a:p>
          <a:p>
            <a:pPr algn="just">
              <a:buFont typeface="Arial" pitchFamily="34" charset="0"/>
              <a:buChar char="•"/>
            </a:pPr>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4.-Comenzar a hacer planes para futuras brigadas aquí en el municipio…</a:t>
            </a:r>
          </a:p>
        </p:txBody>
      </p:sp>
    </p:spTree>
    <p:extLst>
      <p:ext uri="{BB962C8B-B14F-4D97-AF65-F5344CB8AC3E}">
        <p14:creationId xmlns:p14="http://schemas.microsoft.com/office/powerpoint/2010/main" xmlns="" val="631590356"/>
      </p:ext>
    </p:extLst>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369190" y="580503"/>
            <a:ext cx="8774810" cy="523220"/>
          </a:xfrm>
          <a:prstGeom prst="rect">
            <a:avLst/>
          </a:prstGeom>
          <a:noFill/>
        </p:spPr>
        <p:txBody>
          <a:bodyPr wrap="square" rtlCol="0">
            <a:spAutoFit/>
          </a:bodyPr>
          <a:lstStyle/>
          <a:p>
            <a:pPr algn="ctr"/>
            <a:r>
              <a:rPr lang="en-US" sz="2800" b="1" i="1" dirty="0" smtClean="0">
                <a:solidFill>
                  <a:srgbClr val="FFFF66"/>
                </a:solidFill>
                <a:latin typeface="Arial" panose="020B0604020202020204" pitchFamily="34" charset="0"/>
                <a:cs typeface="Arial" panose="020B0604020202020204" pitchFamily="34" charset="0"/>
              </a:rPr>
              <a:t>INSTITUTO MUNICIPAL DE LAS MUJERES </a:t>
            </a:r>
            <a:endParaRPr lang="es-ES" sz="2800"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2202053" y="160802"/>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0" name="9 Rectángulo"/>
          <p:cNvSpPr/>
          <p:nvPr/>
        </p:nvSpPr>
        <p:spPr>
          <a:xfrm>
            <a:off x="432486" y="955210"/>
            <a:ext cx="8215952" cy="6278642"/>
          </a:xfrm>
          <a:prstGeom prst="rect">
            <a:avLst/>
          </a:prstGeom>
        </p:spPr>
        <p:txBody>
          <a:bodyPr wrap="square">
            <a:spAutoFit/>
          </a:bodyPr>
          <a:lstStyle/>
          <a:p>
            <a:pPr algn="just">
              <a:buFont typeface="Wingdings" pitchFamily="2" charset="2"/>
              <a:buChar char="v"/>
            </a:pPr>
            <a:endParaRPr lang="es-MX" sz="2400" dirty="0" smtClean="0"/>
          </a:p>
          <a:p>
            <a:pPr algn="just">
              <a:buFont typeface="Wingdings" pitchFamily="2" charset="2"/>
              <a:buChar char="v"/>
            </a:pPr>
            <a:r>
              <a:rPr lang="es-MX" dirty="0" smtClean="0">
                <a:latin typeface="Arial" pitchFamily="34" charset="0"/>
                <a:cs typeface="Arial" pitchFamily="34" charset="0"/>
              </a:rPr>
              <a:t>Se integraron los equipos de PAIMEF (Abogado, Psicólogo y Trabajadora Social del Instituto Estatal de las Mujeres) en esta oficina, en las delegaciones y otras 2 comunidades de nuestro Municipio.</a:t>
            </a:r>
          </a:p>
          <a:p>
            <a:pPr algn="just"/>
            <a:endParaRPr lang="es-MX" dirty="0" smtClean="0">
              <a:latin typeface="Arial" pitchFamily="34" charset="0"/>
              <a:cs typeface="Arial" pitchFamily="34" charset="0"/>
            </a:endParaRPr>
          </a:p>
          <a:p>
            <a:pPr algn="just">
              <a:buFont typeface="Wingdings" pitchFamily="2" charset="2"/>
              <a:buChar char="v"/>
            </a:pPr>
            <a:r>
              <a:rPr lang="es-MX" dirty="0" smtClean="0">
                <a:latin typeface="Arial" pitchFamily="34" charset="0"/>
                <a:cs typeface="Arial" pitchFamily="34" charset="0"/>
              </a:rPr>
              <a:t>El equipo PAIMEF impartió 2 pláticas de Prevención de la Violencia en la Delegación Coahuila con asistencia de 30 Mujeres en cada sesión.</a:t>
            </a:r>
          </a:p>
          <a:p>
            <a:pPr algn="just"/>
            <a:endParaRPr lang="es-MX" dirty="0" smtClean="0">
              <a:latin typeface="Arial" pitchFamily="34" charset="0"/>
              <a:cs typeface="Arial" pitchFamily="34" charset="0"/>
            </a:endParaRPr>
          </a:p>
          <a:p>
            <a:pPr algn="just">
              <a:buFont typeface="Wingdings" pitchFamily="2" charset="2"/>
              <a:buChar char="v"/>
            </a:pPr>
            <a:r>
              <a:rPr lang="es-MX" dirty="0" smtClean="0">
                <a:latin typeface="Arial" pitchFamily="34" charset="0"/>
                <a:cs typeface="Arial" pitchFamily="34" charset="0"/>
              </a:rPr>
              <a:t>Apoyamos en el Programa de Prevención de cáncer de mama, invitando para que se realicen la mamografía en la unidad que se ubica en la Plaza Principal del municipio.</a:t>
            </a:r>
          </a:p>
          <a:p>
            <a:pPr algn="just"/>
            <a:endParaRPr lang="es-MX" dirty="0" smtClean="0">
              <a:latin typeface="Arial" pitchFamily="34" charset="0"/>
              <a:cs typeface="Arial" pitchFamily="34" charset="0"/>
            </a:endParaRPr>
          </a:p>
          <a:p>
            <a:pPr algn="just">
              <a:buFont typeface="Wingdings" pitchFamily="2" charset="2"/>
              <a:buChar char="v"/>
            </a:pPr>
            <a:r>
              <a:rPr lang="es-MX" dirty="0" smtClean="0">
                <a:latin typeface="Arial" pitchFamily="34" charset="0"/>
                <a:cs typeface="Arial" pitchFamily="34" charset="0"/>
              </a:rPr>
              <a:t>Acudimos a la reunión del Comité del DIF en el Auditorio del DIF Capullos en Guadalupe, sobre la Armonización Legislativa y Participación Municipal en materia de derechos de niñas, niños y adolescentes</a:t>
            </a:r>
            <a:r>
              <a:rPr lang="es-MX" dirty="0" smtClean="0"/>
              <a:t>.</a:t>
            </a:r>
          </a:p>
          <a:p>
            <a:pPr algn="just">
              <a:buFont typeface="Wingdings" pitchFamily="2" charset="2"/>
              <a:buChar char="v"/>
            </a:pPr>
            <a:endParaRPr lang="es-MX" dirty="0" smtClean="0"/>
          </a:p>
          <a:p>
            <a:pPr algn="just">
              <a:buFont typeface="Wingdings" pitchFamily="2" charset="2"/>
              <a:buChar char="v"/>
            </a:pPr>
            <a:r>
              <a:rPr lang="es-MX" dirty="0" smtClean="0">
                <a:latin typeface="Arial" pitchFamily="34" charset="0"/>
                <a:cs typeface="Arial" pitchFamily="34" charset="0"/>
              </a:rPr>
              <a:t>Seguimos acudiendo todos los sábados a los cursos de manejo, actualmente esta por terminar el 8° grupo.</a:t>
            </a:r>
          </a:p>
          <a:p>
            <a:pPr algn="just">
              <a:buFont typeface="Wingdings" pitchFamily="2" charset="2"/>
              <a:buChar char="v"/>
            </a:pPr>
            <a:endParaRPr lang="es-MX" sz="2400" dirty="0" smtClean="0">
              <a:latin typeface="Arial" pitchFamily="34" charset="0"/>
              <a:cs typeface="Arial" pitchFamily="34" charset="0"/>
            </a:endParaRPr>
          </a:p>
          <a:p>
            <a:pPr algn="just">
              <a:buFont typeface="Wingdings" pitchFamily="2" charset="2"/>
              <a:buChar char="v"/>
            </a:pPr>
            <a:endParaRPr lang="es-MX" sz="2400" dirty="0" smtClean="0">
              <a:latin typeface="Arial" pitchFamily="34" charset="0"/>
              <a:cs typeface="Arial" pitchFamily="34" charset="0"/>
            </a:endParaRPr>
          </a:p>
          <a:p>
            <a:pPr algn="just"/>
            <a:endParaRPr lang="es-MX" sz="2400" dirty="0">
              <a:latin typeface="Arial" pitchFamily="34" charset="0"/>
              <a:cs typeface="Arial" pitchFamily="34" charset="0"/>
            </a:endParaRPr>
          </a:p>
        </p:txBody>
      </p:sp>
    </p:spTree>
    <p:extLst>
      <p:ext uri="{BB962C8B-B14F-4D97-AF65-F5344CB8AC3E}">
        <p14:creationId xmlns:p14="http://schemas.microsoft.com/office/powerpoint/2010/main" xmlns="" val="5312235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18970"/>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1"/>
          <p:cNvSpPr txBox="1"/>
          <p:nvPr/>
        </p:nvSpPr>
        <p:spPr>
          <a:xfrm>
            <a:off x="369190" y="580503"/>
            <a:ext cx="8774810" cy="523220"/>
          </a:xfrm>
          <a:prstGeom prst="rect">
            <a:avLst/>
          </a:prstGeom>
          <a:noFill/>
        </p:spPr>
        <p:txBody>
          <a:bodyPr wrap="square" rtlCol="0">
            <a:spAutoFit/>
          </a:bodyPr>
          <a:lstStyle/>
          <a:p>
            <a:pPr algn="ctr"/>
            <a:r>
              <a:rPr lang="en-US" sz="2800" b="1" i="1" dirty="0" smtClean="0">
                <a:solidFill>
                  <a:srgbClr val="FFFF66"/>
                </a:solidFill>
                <a:latin typeface="Arial" panose="020B0604020202020204" pitchFamily="34" charset="0"/>
                <a:cs typeface="Arial" panose="020B0604020202020204" pitchFamily="34" charset="0"/>
              </a:rPr>
              <a:t>INSTITUTO MUNICIPAL DE LAS MUJERES </a:t>
            </a:r>
            <a:endParaRPr lang="es-ES" sz="2800"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graphicFrame>
        <p:nvGraphicFramePr>
          <p:cNvPr id="16" name="15 Tabla"/>
          <p:cNvGraphicFramePr>
            <a:graphicFrameLocks noGrp="1"/>
          </p:cNvGraphicFramePr>
          <p:nvPr/>
        </p:nvGraphicFramePr>
        <p:xfrm>
          <a:off x="723516" y="2001408"/>
          <a:ext cx="7574508" cy="4046848"/>
        </p:xfrm>
        <a:graphic>
          <a:graphicData uri="http://schemas.openxmlformats.org/drawingml/2006/table">
            <a:tbl>
              <a:tblPr/>
              <a:tblGrid>
                <a:gridCol w="2142698"/>
                <a:gridCol w="1978926"/>
                <a:gridCol w="3452884"/>
              </a:tblGrid>
              <a:tr h="364900">
                <a:tc>
                  <a:txBody>
                    <a:bodyPr/>
                    <a:lstStyle/>
                    <a:p>
                      <a:pPr algn="ctr">
                        <a:lnSpc>
                          <a:spcPct val="115000"/>
                        </a:lnSpc>
                        <a:spcAft>
                          <a:spcPts val="0"/>
                        </a:spcAft>
                      </a:pPr>
                      <a:r>
                        <a:rPr lang="es-MX" sz="1400" b="1" dirty="0" smtClean="0">
                          <a:solidFill>
                            <a:srgbClr val="000000"/>
                          </a:solidFill>
                          <a:latin typeface="Arial" pitchFamily="34" charset="0"/>
                          <a:ea typeface="Calibri"/>
                          <a:cs typeface="Arial" pitchFamily="34" charset="0"/>
                        </a:rPr>
                        <a:t>Atención</a:t>
                      </a:r>
                      <a:r>
                        <a:rPr lang="es-MX" sz="1400" b="1" baseline="0" dirty="0" smtClean="0">
                          <a:solidFill>
                            <a:srgbClr val="000000"/>
                          </a:solidFill>
                          <a:latin typeface="Arial" pitchFamily="34" charset="0"/>
                          <a:ea typeface="Calibri"/>
                          <a:cs typeface="Arial" pitchFamily="34" charset="0"/>
                        </a:rPr>
                        <a:t> Legal</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MX" sz="1400" b="1" dirty="0" smtClean="0">
                          <a:solidFill>
                            <a:srgbClr val="000000"/>
                          </a:solidFill>
                          <a:latin typeface="Arial" pitchFamily="34" charset="0"/>
                          <a:ea typeface="Calibri"/>
                          <a:cs typeface="Arial" pitchFamily="34" charset="0"/>
                        </a:rPr>
                        <a:t>Usuarias Atendidas  Abril</a:t>
                      </a:r>
                      <a:r>
                        <a:rPr lang="es-MX" sz="1400" b="1" baseline="0" dirty="0" smtClean="0">
                          <a:solidFill>
                            <a:srgbClr val="000000"/>
                          </a:solidFill>
                          <a:latin typeface="Arial" pitchFamily="34" charset="0"/>
                          <a:ea typeface="Calibri"/>
                          <a:cs typeface="Arial" pitchFamily="34" charset="0"/>
                        </a:rPr>
                        <a:t> </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solidFill>
                  </a:tcPr>
                </a:tc>
                <a:tc>
                  <a:txBody>
                    <a:bodyPr/>
                    <a:lstStyle/>
                    <a:p>
                      <a:pPr algn="ctr">
                        <a:lnSpc>
                          <a:spcPct val="115000"/>
                        </a:lnSpc>
                        <a:spcAft>
                          <a:spcPts val="0"/>
                        </a:spcAft>
                      </a:pP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solidFill>
                  </a:tcPr>
                </a:tc>
              </a:tr>
              <a:tr h="451011">
                <a:tc>
                  <a:txBody>
                    <a:bodyPr/>
                    <a:lstStyle/>
                    <a:p>
                      <a:pPr algn="l">
                        <a:lnSpc>
                          <a:spcPct val="115000"/>
                        </a:lnSpc>
                        <a:spcAft>
                          <a:spcPts val="0"/>
                        </a:spcAft>
                      </a:pPr>
                      <a:r>
                        <a:rPr lang="es-MX" sz="1400" b="1" dirty="0" smtClean="0">
                          <a:latin typeface="Arial" pitchFamily="34" charset="0"/>
                          <a:ea typeface="Calibri"/>
                          <a:cs typeface="Arial" pitchFamily="34" charset="0"/>
                        </a:rPr>
                        <a:t>Legal</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MX" sz="1400" b="1" dirty="0" smtClean="0">
                          <a:latin typeface="Arial" pitchFamily="34" charset="0"/>
                          <a:ea typeface="Calibri"/>
                          <a:cs typeface="Arial" pitchFamily="34" charset="0"/>
                        </a:rPr>
                        <a:t>185</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011">
                <a:tc>
                  <a:txBody>
                    <a:bodyPr/>
                    <a:lstStyle/>
                    <a:p>
                      <a:pPr algn="l">
                        <a:lnSpc>
                          <a:spcPct val="115000"/>
                        </a:lnSpc>
                        <a:spcAft>
                          <a:spcPts val="0"/>
                        </a:spcAft>
                      </a:pPr>
                      <a:r>
                        <a:rPr lang="es-MX" sz="1400" b="1" dirty="0" smtClean="0">
                          <a:latin typeface="Arial" pitchFamily="34" charset="0"/>
                          <a:ea typeface="Calibri"/>
                          <a:cs typeface="Arial" pitchFamily="34" charset="0"/>
                        </a:rPr>
                        <a:t>Demanda</a:t>
                      </a:r>
                      <a:r>
                        <a:rPr lang="es-MX" sz="1400" b="1" baseline="0" dirty="0" smtClean="0">
                          <a:latin typeface="Arial" pitchFamily="34" charset="0"/>
                          <a:ea typeface="Calibri"/>
                          <a:cs typeface="Arial" pitchFamily="34" charset="0"/>
                        </a:rPr>
                        <a:t> de pensión alimenticia</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MX" sz="1400" b="1" dirty="0" smtClean="0">
                          <a:latin typeface="Arial" pitchFamily="34" charset="0"/>
                          <a:ea typeface="Calibri"/>
                          <a:cs typeface="Arial" pitchFamily="34" charset="0"/>
                        </a:rPr>
                        <a:t>5</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400" b="1" dirty="0" smtClean="0">
                          <a:latin typeface="Arial" pitchFamily="34" charset="0"/>
                          <a:ea typeface="Calibri"/>
                          <a:cs typeface="Arial" pitchFamily="34" charset="0"/>
                        </a:rPr>
                        <a:t>Juzgado </a:t>
                      </a:r>
                      <a:r>
                        <a:rPr lang="es-MX" sz="1400" b="1" baseline="0" dirty="0" smtClean="0">
                          <a:latin typeface="Arial" pitchFamily="34" charset="0"/>
                          <a:ea typeface="Calibri"/>
                          <a:cs typeface="Arial" pitchFamily="34" charset="0"/>
                        </a:rPr>
                        <a:t> 1ero. Oral, Cadereyta, N.L.</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89669">
                <a:tc>
                  <a:txBody>
                    <a:bodyPr/>
                    <a:lstStyle/>
                    <a:p>
                      <a:pPr algn="l">
                        <a:lnSpc>
                          <a:spcPct val="115000"/>
                        </a:lnSpc>
                        <a:spcAft>
                          <a:spcPts val="0"/>
                        </a:spcAft>
                      </a:pPr>
                      <a:r>
                        <a:rPr lang="es-MX" sz="1400" b="1" dirty="0" smtClean="0">
                          <a:latin typeface="Arial" pitchFamily="34" charset="0"/>
                          <a:ea typeface="Calibri"/>
                          <a:cs typeface="Arial" pitchFamily="34" charset="0"/>
                        </a:rPr>
                        <a:t>Demandas de divorcio necesario</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MX" sz="1400" b="1" dirty="0" smtClean="0">
                          <a:latin typeface="Arial" pitchFamily="34" charset="0"/>
                          <a:ea typeface="Calibri"/>
                          <a:cs typeface="Arial" pitchFamily="34" charset="0"/>
                        </a:rPr>
                        <a:t>1</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400" b="1" dirty="0" smtClean="0">
                          <a:latin typeface="Arial" pitchFamily="34" charset="0"/>
                          <a:ea typeface="Calibri"/>
                          <a:cs typeface="Arial" pitchFamily="34" charset="0"/>
                        </a:rPr>
                        <a:t>Juzgado 1 ero</a:t>
                      </a:r>
                      <a:r>
                        <a:rPr lang="es-MX" sz="1400" b="1" baseline="0" dirty="0" smtClean="0">
                          <a:latin typeface="Arial" pitchFamily="34" charset="0"/>
                          <a:ea typeface="Calibri"/>
                          <a:cs typeface="Arial" pitchFamily="34" charset="0"/>
                        </a:rPr>
                        <a:t> y 2 do. Familiar, Cadereyta, N.L.</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529345">
                <a:tc>
                  <a:txBody>
                    <a:bodyPr/>
                    <a:lstStyle/>
                    <a:p>
                      <a:pPr algn="l">
                        <a:lnSpc>
                          <a:spcPct val="115000"/>
                        </a:lnSpc>
                        <a:spcAft>
                          <a:spcPts val="0"/>
                        </a:spcAft>
                      </a:pPr>
                      <a:r>
                        <a:rPr lang="es-MX" sz="1400" b="1" dirty="0" smtClean="0">
                          <a:latin typeface="Arial" pitchFamily="34" charset="0"/>
                          <a:ea typeface="Calibri"/>
                          <a:cs typeface="Arial" pitchFamily="34" charset="0"/>
                        </a:rPr>
                        <a:t>Canalizaciones</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MX" sz="1400" b="1" dirty="0" smtClean="0">
                          <a:latin typeface="Arial" pitchFamily="34" charset="0"/>
                          <a:ea typeface="Calibri"/>
                          <a:cs typeface="Arial" pitchFamily="34" charset="0"/>
                        </a:rPr>
                        <a:t>35</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400" b="1" dirty="0" smtClean="0">
                          <a:latin typeface="Arial" pitchFamily="34" charset="0"/>
                          <a:ea typeface="Calibri"/>
                          <a:cs typeface="Arial" pitchFamily="34" charset="0"/>
                        </a:rPr>
                        <a:t>Dependencias: </a:t>
                      </a:r>
                    </a:p>
                    <a:p>
                      <a:pPr algn="l">
                        <a:lnSpc>
                          <a:spcPct val="115000"/>
                        </a:lnSpc>
                        <a:spcAft>
                          <a:spcPts val="0"/>
                        </a:spcAft>
                        <a:buFont typeface="Arial" pitchFamily="34" charset="0"/>
                        <a:buChar char="•"/>
                      </a:pPr>
                      <a:r>
                        <a:rPr lang="es-MX" sz="1400" b="1" dirty="0" smtClean="0">
                          <a:latin typeface="Arial" pitchFamily="34" charset="0"/>
                          <a:ea typeface="Calibri"/>
                          <a:cs typeface="Arial" pitchFamily="34" charset="0"/>
                        </a:rPr>
                        <a:t>CODE                              </a:t>
                      </a:r>
                    </a:p>
                    <a:p>
                      <a:pPr algn="l">
                        <a:lnSpc>
                          <a:spcPct val="115000"/>
                        </a:lnSpc>
                        <a:spcAft>
                          <a:spcPts val="0"/>
                        </a:spcAft>
                        <a:buFont typeface="Arial" pitchFamily="34" charset="0"/>
                        <a:buChar char="•"/>
                      </a:pPr>
                      <a:r>
                        <a:rPr lang="es-MX" sz="1400" b="1" baseline="0" dirty="0" smtClean="0">
                          <a:latin typeface="Arial" pitchFamily="34" charset="0"/>
                          <a:ea typeface="Calibri"/>
                          <a:cs typeface="Arial" pitchFamily="34" charset="0"/>
                        </a:rPr>
                        <a:t>Centro de Mediación</a:t>
                      </a:r>
                    </a:p>
                    <a:p>
                      <a:pPr algn="l">
                        <a:lnSpc>
                          <a:spcPct val="115000"/>
                        </a:lnSpc>
                        <a:spcAft>
                          <a:spcPts val="0"/>
                        </a:spcAft>
                        <a:buFont typeface="Arial" pitchFamily="34" charset="0"/>
                        <a:buChar char="•"/>
                      </a:pPr>
                      <a:r>
                        <a:rPr lang="es-MX" sz="1400" b="1" baseline="0" dirty="0" smtClean="0">
                          <a:latin typeface="Arial" pitchFamily="34" charset="0"/>
                          <a:ea typeface="Calibri"/>
                          <a:cs typeface="Arial" pitchFamily="34" charset="0"/>
                        </a:rPr>
                        <a:t>Unidad de Atención a Victimas</a:t>
                      </a:r>
                    </a:p>
                    <a:p>
                      <a:pPr algn="l">
                        <a:lnSpc>
                          <a:spcPct val="115000"/>
                        </a:lnSpc>
                        <a:spcAft>
                          <a:spcPts val="0"/>
                        </a:spcAft>
                        <a:buFont typeface="Arial" pitchFamily="34" charset="0"/>
                        <a:buChar char="•"/>
                      </a:pPr>
                      <a:r>
                        <a:rPr lang="es-MX" sz="1400" b="1" baseline="0" dirty="0" smtClean="0">
                          <a:latin typeface="Arial" pitchFamily="34" charset="0"/>
                          <a:ea typeface="Calibri"/>
                          <a:cs typeface="Arial" pitchFamily="34" charset="0"/>
                        </a:rPr>
                        <a:t>Defensoría de Oficio</a:t>
                      </a:r>
                    </a:p>
                    <a:p>
                      <a:pPr algn="l">
                        <a:lnSpc>
                          <a:spcPct val="115000"/>
                        </a:lnSpc>
                        <a:spcAft>
                          <a:spcPts val="0"/>
                        </a:spcAft>
                        <a:buFont typeface="Arial" pitchFamily="34" charset="0"/>
                        <a:buChar char="•"/>
                      </a:pPr>
                      <a:r>
                        <a:rPr lang="es-MX" sz="1400" b="1" baseline="0" dirty="0" smtClean="0">
                          <a:latin typeface="Arial" pitchFamily="34" charset="0"/>
                          <a:ea typeface="Calibri"/>
                          <a:cs typeface="Arial" pitchFamily="34" charset="0"/>
                        </a:rPr>
                        <a:t>DIF</a:t>
                      </a:r>
                    </a:p>
                    <a:p>
                      <a:pPr algn="ctr">
                        <a:lnSpc>
                          <a:spcPct val="115000"/>
                        </a:lnSpc>
                        <a:spcAft>
                          <a:spcPts val="0"/>
                        </a:spcAft>
                      </a:pP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81072">
                <a:tc>
                  <a:txBody>
                    <a:bodyPr/>
                    <a:lstStyle/>
                    <a:p>
                      <a:pPr algn="ctr">
                        <a:lnSpc>
                          <a:spcPct val="115000"/>
                        </a:lnSpc>
                        <a:spcAft>
                          <a:spcPts val="0"/>
                        </a:spcAft>
                      </a:pPr>
                      <a:r>
                        <a:rPr lang="es-MX" sz="1400" b="1" dirty="0" smtClean="0">
                          <a:latin typeface="Arial" pitchFamily="34" charset="0"/>
                          <a:ea typeface="Calibri"/>
                          <a:cs typeface="Arial" pitchFamily="34" charset="0"/>
                        </a:rPr>
                        <a:t>Atención Psicológica </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MX" sz="1400" b="1" dirty="0" smtClean="0">
                          <a:latin typeface="Arial" pitchFamily="34" charset="0"/>
                          <a:ea typeface="Calibri"/>
                          <a:cs typeface="Arial" pitchFamily="34" charset="0"/>
                        </a:rPr>
                        <a:t>Usuarias Atendidas de Abril</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MX" sz="1400" b="1" dirty="0" smtClean="0">
                          <a:latin typeface="Arial" pitchFamily="34" charset="0"/>
                          <a:ea typeface="Calibri"/>
                          <a:cs typeface="Arial" pitchFamily="34" charset="0"/>
                        </a:rPr>
                        <a:t> 141 Mujeres </a:t>
                      </a:r>
                      <a:endParaRPr lang="es-MX" sz="1400" b="1" dirty="0">
                        <a:latin typeface="Arial" pitchFamily="34" charset="0"/>
                        <a:ea typeface="Calibri"/>
                        <a:cs typeface="Arial" pitchFamily="34"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solidFill>
                  </a:tcPr>
                </a:tc>
              </a:tr>
            </a:tbl>
          </a:graphicData>
        </a:graphic>
      </p:graphicFrame>
      <p:sp>
        <p:nvSpPr>
          <p:cNvPr id="17" name="CuadroTexto 1"/>
          <p:cNvSpPr txBox="1"/>
          <p:nvPr/>
        </p:nvSpPr>
        <p:spPr>
          <a:xfrm>
            <a:off x="204716" y="1495007"/>
            <a:ext cx="8720919"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PROGRAMA DE ATENCIÓN A LA VIOLENCIA FAMILIAR</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6212617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61703" y="0"/>
            <a:ext cx="8112034" cy="369332"/>
          </a:xfrm>
          <a:prstGeom prst="rect">
            <a:avLst/>
          </a:prstGeom>
        </p:spPr>
        <p:txBody>
          <a:bodyPr wrap="square">
            <a:spAutoFit/>
          </a:bodyPr>
          <a:lstStyle/>
          <a:p>
            <a:pPr algn="ctr"/>
            <a:r>
              <a:rPr lang="es-ES" b="1" dirty="0" smtClean="0">
                <a:solidFill>
                  <a:schemeClr val="accent4">
                    <a:lumMod val="60000"/>
                    <a:lumOff val="40000"/>
                  </a:schemeClr>
                </a:solidFill>
              </a:rPr>
              <a:t> </a:t>
            </a:r>
            <a:endParaRPr lang="es-MX" b="1" dirty="0">
              <a:solidFill>
                <a:schemeClr val="accent4">
                  <a:lumMod val="60000"/>
                  <a:lumOff val="40000"/>
                </a:schemeClr>
              </a:solidFill>
            </a:endParaRPr>
          </a:p>
        </p:txBody>
      </p:sp>
      <p:sp>
        <p:nvSpPr>
          <p:cNvPr id="7" name="CuadroTexto 3"/>
          <p:cNvSpPr txBox="1"/>
          <p:nvPr/>
        </p:nvSpPr>
        <p:spPr>
          <a:xfrm>
            <a:off x="986206" y="515577"/>
            <a:ext cx="7406643"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ACCIÓN COMUNITARIA</a:t>
            </a:r>
            <a:endParaRPr lang="es-ES" sz="30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3" name="12 Rectángulo"/>
          <p:cNvSpPr/>
          <p:nvPr/>
        </p:nvSpPr>
        <p:spPr>
          <a:xfrm>
            <a:off x="326571" y="1356948"/>
            <a:ext cx="8647612" cy="4708981"/>
          </a:xfrm>
          <a:prstGeom prst="rect">
            <a:avLst/>
          </a:prstGeom>
        </p:spPr>
        <p:txBody>
          <a:bodyPr wrap="square">
            <a:spAutoFit/>
          </a:bodyPr>
          <a:lstStyle/>
          <a:p>
            <a:pPr marL="114300" indent="0">
              <a:buNone/>
            </a:pPr>
            <a:endParaRPr lang="es-ES" sz="2000" dirty="0" smtClean="0">
              <a:latin typeface="Arial" pitchFamily="34" charset="0"/>
              <a:cs typeface="Arial" pitchFamily="34" charset="0"/>
            </a:endParaRPr>
          </a:p>
          <a:p>
            <a:pPr marL="114300" indent="0">
              <a:buNone/>
            </a:pPr>
            <a:r>
              <a:rPr lang="es-ES" sz="2000" dirty="0" smtClean="0">
                <a:latin typeface="Arial" pitchFamily="34" charset="0"/>
                <a:cs typeface="Arial" pitchFamily="34" charset="0"/>
              </a:rPr>
              <a:t>COLONIAS DE LAS QUE SE ATENDIERON LAS PETICIONES:</a:t>
            </a:r>
          </a:p>
          <a:p>
            <a:pPr marL="114300" indent="0">
              <a:buNone/>
            </a:pPr>
            <a:endParaRPr lang="es-ES" sz="2000" dirty="0" smtClean="0">
              <a:latin typeface="Arial" pitchFamily="34" charset="0"/>
              <a:cs typeface="Arial" pitchFamily="34" charset="0"/>
            </a:endParaRPr>
          </a:p>
          <a:p>
            <a:pPr marL="114300" indent="0">
              <a:buNone/>
            </a:pPr>
            <a:endParaRPr lang="es-ES" sz="2000" dirty="0" smtClean="0">
              <a:latin typeface="Arial" pitchFamily="34" charset="0"/>
              <a:cs typeface="Arial" pitchFamily="34" charset="0"/>
            </a:endParaRPr>
          </a:p>
          <a:p>
            <a:pPr>
              <a:buFontTx/>
              <a:buChar char="-"/>
            </a:pPr>
            <a:r>
              <a:rPr lang="es-ES" sz="2000" dirty="0" smtClean="0">
                <a:latin typeface="Arial" pitchFamily="34" charset="0"/>
                <a:cs typeface="Arial" pitchFamily="34" charset="0"/>
              </a:rPr>
              <a:t> Sierra Vista </a:t>
            </a:r>
          </a:p>
          <a:p>
            <a:pPr>
              <a:buFontTx/>
              <a:buChar char="-"/>
            </a:pPr>
            <a:r>
              <a:rPr lang="es-ES" sz="2000" dirty="0" smtClean="0">
                <a:latin typeface="Arial" pitchFamily="34" charset="0"/>
                <a:cs typeface="Arial" pitchFamily="34" charset="0"/>
              </a:rPr>
              <a:t> Paseo las Margaritas </a:t>
            </a:r>
          </a:p>
          <a:p>
            <a:pPr>
              <a:buFontTx/>
              <a:buChar char="-"/>
            </a:pPr>
            <a:r>
              <a:rPr lang="es-ES" sz="2000" dirty="0" smtClean="0">
                <a:latin typeface="Arial" pitchFamily="34" charset="0"/>
                <a:cs typeface="Arial" pitchFamily="34" charset="0"/>
              </a:rPr>
              <a:t> Mirador de San Antonio </a:t>
            </a:r>
          </a:p>
          <a:p>
            <a:pPr>
              <a:buFontTx/>
              <a:buChar char="-"/>
            </a:pPr>
            <a:r>
              <a:rPr lang="es-ES" sz="2000" dirty="0" smtClean="0">
                <a:latin typeface="Arial" pitchFamily="34" charset="0"/>
                <a:cs typeface="Arial" pitchFamily="34" charset="0"/>
              </a:rPr>
              <a:t> Alborada </a:t>
            </a:r>
          </a:p>
          <a:p>
            <a:pPr>
              <a:buFontTx/>
              <a:buChar char="-"/>
            </a:pPr>
            <a:r>
              <a:rPr lang="es-ES" sz="2000" dirty="0" smtClean="0">
                <a:latin typeface="Arial" pitchFamily="34" charset="0"/>
                <a:cs typeface="Arial" pitchFamily="34" charset="0"/>
              </a:rPr>
              <a:t> Aurora </a:t>
            </a:r>
          </a:p>
          <a:p>
            <a:pPr>
              <a:buFontTx/>
              <a:buChar char="-"/>
            </a:pPr>
            <a:r>
              <a:rPr lang="es-ES" sz="2000" dirty="0" smtClean="0">
                <a:latin typeface="Arial" pitchFamily="34" charset="0"/>
                <a:cs typeface="Arial" pitchFamily="34" charset="0"/>
              </a:rPr>
              <a:t> Héroes de Nacozari</a:t>
            </a:r>
          </a:p>
          <a:p>
            <a:pPr>
              <a:buFontTx/>
              <a:buChar char="-"/>
            </a:pPr>
            <a:endParaRPr lang="es-ES" sz="20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Avance: De las colonias antes señaladas, fueron atendidos y gestionados para su respuesta, solicitando de cada una de ellas el número de folio asignado, para continuar con el seguimiento de las mismas.  </a:t>
            </a:r>
          </a:p>
        </p:txBody>
      </p:sp>
      <p:graphicFrame>
        <p:nvGraphicFramePr>
          <p:cNvPr id="14" name="13 Tabla"/>
          <p:cNvGraphicFramePr>
            <a:graphicFrameLocks noGrp="1"/>
          </p:cNvGraphicFramePr>
          <p:nvPr>
            <p:extLst>
              <p:ext uri="{D42A27DB-BD31-4B8C-83A1-F6EECF244321}">
                <p14:modId xmlns:p14="http://schemas.microsoft.com/office/powerpoint/2010/main" xmlns="" val="184620047"/>
              </p:ext>
            </p:extLst>
          </p:nvPr>
        </p:nvGraphicFramePr>
        <p:xfrm>
          <a:off x="3698604" y="2458231"/>
          <a:ext cx="5232400" cy="1823891"/>
        </p:xfrm>
        <a:graphic>
          <a:graphicData uri="http://schemas.openxmlformats.org/drawingml/2006/table">
            <a:tbl>
              <a:tblPr firstRow="1" bandRow="1">
                <a:tableStyleId>{5C22544A-7EE6-4342-B048-85BDC9FD1C3A}</a:tableStyleId>
              </a:tblPr>
              <a:tblGrid>
                <a:gridCol w="1025796"/>
                <a:gridCol w="1590404"/>
                <a:gridCol w="1308100"/>
                <a:gridCol w="1308100"/>
              </a:tblGrid>
              <a:tr h="371010">
                <a:tc gridSpan="4">
                  <a:txBody>
                    <a:bodyPr/>
                    <a:lstStyle/>
                    <a:p>
                      <a:pPr algn="ctr"/>
                      <a:r>
                        <a:rPr lang="es-ES" sz="2000" b="1" dirty="0" smtClean="0">
                          <a:solidFill>
                            <a:schemeClr val="bg1"/>
                          </a:solidFill>
                          <a:latin typeface="Arial" pitchFamily="34" charset="0"/>
                          <a:cs typeface="Arial" pitchFamily="34" charset="0"/>
                        </a:rPr>
                        <a:t>PETICIONES</a:t>
                      </a:r>
                      <a:endParaRPr lang="es-MX" sz="2000" dirty="0">
                        <a:solidFill>
                          <a:schemeClr val="bg1"/>
                        </a:solidFill>
                      </a:endParaRPr>
                    </a:p>
                  </a:txBody>
                  <a:tcPr>
                    <a:solidFill>
                      <a:srgbClr val="03129F"/>
                    </a:solidFill>
                  </a:tcPr>
                </a:tc>
                <a:tc hMerge="1">
                  <a:txBody>
                    <a:bodyPr/>
                    <a:lstStyle/>
                    <a:p>
                      <a:endParaRPr lang="es-MX" dirty="0"/>
                    </a:p>
                  </a:txBody>
                  <a:tcPr/>
                </a:tc>
                <a:tc hMerge="1">
                  <a:txBody>
                    <a:bodyPr/>
                    <a:lstStyle/>
                    <a:p>
                      <a:endParaRPr lang="es-MX" dirty="0"/>
                    </a:p>
                  </a:txBody>
                  <a:tcPr/>
                </a:tc>
                <a:tc hMerge="1">
                  <a:txBody>
                    <a:bodyPr/>
                    <a:lstStyle/>
                    <a:p>
                      <a:pPr algn="ctr"/>
                      <a:endParaRPr lang="es-MX" dirty="0"/>
                    </a:p>
                  </a:txBody>
                  <a:tcPr/>
                </a:tc>
              </a:tr>
              <a:tr h="487063">
                <a:tc>
                  <a:txBody>
                    <a:bodyPr/>
                    <a:lstStyle/>
                    <a:p>
                      <a:pPr algn="ctr"/>
                      <a:r>
                        <a:rPr lang="es-MX" sz="1200" dirty="0" smtClean="0"/>
                        <a:t>MES</a:t>
                      </a:r>
                      <a:endParaRPr lang="es-MX" sz="1200" b="1" dirty="0">
                        <a:latin typeface="Arial" pitchFamily="34" charset="0"/>
                        <a:cs typeface="Arial" pitchFamily="34" charset="0"/>
                      </a:endParaRPr>
                    </a:p>
                  </a:txBody>
                  <a:tcPr/>
                </a:tc>
                <a:tc>
                  <a:txBody>
                    <a:bodyPr/>
                    <a:lstStyle/>
                    <a:p>
                      <a:pPr algn="ctr"/>
                      <a:r>
                        <a:rPr lang="es-MX" sz="1200" dirty="0" smtClean="0"/>
                        <a:t>PETICIONES</a:t>
                      </a:r>
                    </a:p>
                    <a:p>
                      <a:pPr algn="ctr"/>
                      <a:r>
                        <a:rPr lang="es-MX" sz="1200" dirty="0" smtClean="0"/>
                        <a:t>ENVIADAS</a:t>
                      </a:r>
                      <a:endParaRPr lang="es-MX" sz="1200" b="1" dirty="0">
                        <a:latin typeface="Arial" pitchFamily="34" charset="0"/>
                        <a:cs typeface="Arial" pitchFamily="34" charset="0"/>
                      </a:endParaRPr>
                    </a:p>
                  </a:txBody>
                  <a:tcPr/>
                </a:tc>
                <a:tc>
                  <a:txBody>
                    <a:bodyPr/>
                    <a:lstStyle/>
                    <a:p>
                      <a:pPr algn="ctr"/>
                      <a:r>
                        <a:rPr lang="es-MX" sz="1200" dirty="0" smtClean="0"/>
                        <a:t>PETICIONES </a:t>
                      </a:r>
                    </a:p>
                    <a:p>
                      <a:pPr algn="ctr"/>
                      <a:r>
                        <a:rPr lang="es-MX" sz="1200" dirty="0" smtClean="0"/>
                        <a:t>GESTIONADAS</a:t>
                      </a:r>
                      <a:endParaRPr lang="es-MX" sz="1200" b="1" dirty="0">
                        <a:latin typeface="Arial" pitchFamily="34" charset="0"/>
                        <a:cs typeface="Arial" pitchFamily="34" charset="0"/>
                      </a:endParaRPr>
                    </a:p>
                  </a:txBody>
                  <a:tcPr/>
                </a:tc>
                <a:tc>
                  <a:txBody>
                    <a:bodyPr/>
                    <a:lstStyle/>
                    <a:p>
                      <a:pPr algn="ctr"/>
                      <a:r>
                        <a:rPr lang="es-MX" sz="1200" dirty="0" smtClean="0"/>
                        <a:t>PETICIONES </a:t>
                      </a:r>
                    </a:p>
                    <a:p>
                      <a:pPr algn="ctr"/>
                      <a:r>
                        <a:rPr lang="es-MX" sz="1200" dirty="0" smtClean="0"/>
                        <a:t>EN ESPERA</a:t>
                      </a:r>
                      <a:endParaRPr lang="es-MX" sz="1200" b="1" dirty="0">
                        <a:latin typeface="Arial" pitchFamily="34" charset="0"/>
                        <a:cs typeface="Arial" pitchFamily="34" charset="0"/>
                      </a:endParaRPr>
                    </a:p>
                  </a:txBody>
                  <a:tcPr/>
                </a:tc>
              </a:tr>
              <a:tr h="470294">
                <a:tc>
                  <a:txBody>
                    <a:bodyPr/>
                    <a:lstStyle/>
                    <a:p>
                      <a:pPr algn="ctr"/>
                      <a:r>
                        <a:rPr lang="es-MX" sz="1200" dirty="0" smtClean="0"/>
                        <a:t>MARZO</a:t>
                      </a:r>
                      <a:endParaRPr lang="es-MX" sz="1200" dirty="0"/>
                    </a:p>
                  </a:txBody>
                  <a:tcPr/>
                </a:tc>
                <a:tc>
                  <a:txBody>
                    <a:bodyPr/>
                    <a:lstStyle/>
                    <a:p>
                      <a:pPr algn="ctr"/>
                      <a:r>
                        <a:rPr lang="es-MX" dirty="0" smtClean="0"/>
                        <a:t>18</a:t>
                      </a:r>
                      <a:endParaRPr lang="es-MX" dirty="0"/>
                    </a:p>
                  </a:txBody>
                  <a:tcPr/>
                </a:tc>
                <a:tc>
                  <a:txBody>
                    <a:bodyPr/>
                    <a:lstStyle/>
                    <a:p>
                      <a:pPr algn="ctr"/>
                      <a:r>
                        <a:rPr lang="es-MX" dirty="0" smtClean="0"/>
                        <a:t>4</a:t>
                      </a:r>
                      <a:endParaRPr lang="es-MX" dirty="0"/>
                    </a:p>
                  </a:txBody>
                  <a:tcPr/>
                </a:tc>
                <a:tc>
                  <a:txBody>
                    <a:bodyPr/>
                    <a:lstStyle/>
                    <a:p>
                      <a:pPr algn="ctr"/>
                      <a:r>
                        <a:rPr lang="es-MX" dirty="0" smtClean="0"/>
                        <a:t>14</a:t>
                      </a:r>
                      <a:endParaRPr lang="es-MX" dirty="0"/>
                    </a:p>
                  </a:txBody>
                  <a:tcPr/>
                </a:tc>
              </a:tr>
              <a:tr h="470294">
                <a:tc>
                  <a:txBody>
                    <a:bodyPr/>
                    <a:lstStyle/>
                    <a:p>
                      <a:pPr algn="ctr"/>
                      <a:r>
                        <a:rPr lang="es-MX" sz="1200" dirty="0" smtClean="0"/>
                        <a:t>ABRIL</a:t>
                      </a:r>
                      <a:endParaRPr lang="es-MX" sz="1200" dirty="0"/>
                    </a:p>
                  </a:txBody>
                  <a:tcPr/>
                </a:tc>
                <a:tc>
                  <a:txBody>
                    <a:bodyPr/>
                    <a:lstStyle/>
                    <a:p>
                      <a:pPr algn="ctr"/>
                      <a:r>
                        <a:rPr lang="es-MX" dirty="0" smtClean="0"/>
                        <a:t>13</a:t>
                      </a:r>
                      <a:endParaRPr lang="es-MX" dirty="0"/>
                    </a:p>
                  </a:txBody>
                  <a:tcPr/>
                </a:tc>
                <a:tc>
                  <a:txBody>
                    <a:bodyPr/>
                    <a:lstStyle/>
                    <a:p>
                      <a:pPr algn="ctr"/>
                      <a:r>
                        <a:rPr lang="es-MX" dirty="0" smtClean="0"/>
                        <a:t>2</a:t>
                      </a:r>
                      <a:endParaRPr lang="es-MX" dirty="0"/>
                    </a:p>
                  </a:txBody>
                  <a:tcPr/>
                </a:tc>
                <a:tc>
                  <a:txBody>
                    <a:bodyPr/>
                    <a:lstStyle/>
                    <a:p>
                      <a:pPr algn="ctr"/>
                      <a:r>
                        <a:rPr lang="es-MX" dirty="0" smtClean="0"/>
                        <a:t>11</a:t>
                      </a:r>
                      <a:endParaRPr lang="es-MX" dirty="0"/>
                    </a:p>
                  </a:txBody>
                  <a:tcPr/>
                </a:tc>
              </a:tr>
            </a:tbl>
          </a:graphicData>
        </a:graphic>
      </p:graphicFrame>
    </p:spTree>
    <p:extLst>
      <p:ext uri="{BB962C8B-B14F-4D97-AF65-F5344CB8AC3E}">
        <p14:creationId xmlns:p14="http://schemas.microsoft.com/office/powerpoint/2010/main" xmlns="" val="969549967"/>
      </p:ext>
    </p:extLst>
  </p:cSld>
  <p:clrMapOvr>
    <a:masterClrMapping/>
  </p:clrMapOvr>
  <p:transition spd="slow">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CuadroTexto 1"/>
          <p:cNvSpPr txBox="1"/>
          <p:nvPr/>
        </p:nvSpPr>
        <p:spPr>
          <a:xfrm>
            <a:off x="631502" y="510988"/>
            <a:ext cx="7891071"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ACCIÓN COMUNITARIA</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0" name="9 Rectángulo"/>
          <p:cNvSpPr/>
          <p:nvPr/>
        </p:nvSpPr>
        <p:spPr>
          <a:xfrm>
            <a:off x="42360" y="1905363"/>
            <a:ext cx="8647612" cy="2192908"/>
          </a:xfrm>
          <a:prstGeom prst="rect">
            <a:avLst/>
          </a:prstGeom>
        </p:spPr>
        <p:txBody>
          <a:bodyPr wrap="square">
            <a:spAutoFit/>
          </a:bodyPr>
          <a:lstStyle/>
          <a:p>
            <a:pPr marL="114300" indent="0" algn="just">
              <a:buNone/>
            </a:pPr>
            <a:r>
              <a:rPr lang="es-ES" sz="2000" dirty="0" smtClean="0">
                <a:latin typeface="Arial" pitchFamily="34" charset="0"/>
                <a:cs typeface="Arial" pitchFamily="34" charset="0"/>
              </a:rPr>
              <a:t>Se apoyo al instituto de la mujer con los traslados al Centro de Salud Insurgentes  de  para realizarse el estudio de mamografía.</a:t>
            </a:r>
          </a:p>
          <a:p>
            <a:pPr marL="114300" indent="0" algn="just">
              <a:buNone/>
            </a:pPr>
            <a:endParaRPr lang="es-ES" sz="2000" dirty="0" smtClean="0">
              <a:latin typeface="Arial" pitchFamily="34" charset="0"/>
              <a:cs typeface="Arial" pitchFamily="34" charset="0"/>
            </a:endParaRPr>
          </a:p>
          <a:p>
            <a:pPr marL="114300" indent="0" algn="just">
              <a:buNone/>
            </a:pPr>
            <a:r>
              <a:rPr lang="es-ES" sz="2000" dirty="0" smtClean="0">
                <a:latin typeface="Arial" pitchFamily="34" charset="0"/>
                <a:cs typeface="Arial" pitchFamily="34" charset="0"/>
              </a:rPr>
              <a:t>También se apoyo al instituto de la Juventud realizando la convocatoria a los jóvenes para inscribirse al Curso de  Asesorías para Preparatoria y Facultad, donde contamos con alrededor de 50 jóvenes. </a:t>
            </a:r>
          </a:p>
          <a:p>
            <a:pPr marL="114300" indent="0" algn="just">
              <a:buNone/>
            </a:pPr>
            <a:endParaRPr lang="es-ES" sz="1650" b="1" dirty="0" smtClean="0">
              <a:latin typeface="Arial" pitchFamily="34" charset="0"/>
              <a:cs typeface="Arial" pitchFamily="34" charset="0"/>
            </a:endParaRPr>
          </a:p>
        </p:txBody>
      </p:sp>
    </p:spTree>
    <p:extLst>
      <p:ext uri="{BB962C8B-B14F-4D97-AF65-F5344CB8AC3E}">
        <p14:creationId xmlns:p14="http://schemas.microsoft.com/office/powerpoint/2010/main" xmlns="" val="969549967"/>
      </p:ext>
    </p:extLst>
  </p:cSld>
  <p:clrMapOvr>
    <a:masterClrMapping/>
  </p:clrMapOvr>
  <p:transition spd="slow">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6" name="CuadroTexto 1"/>
          <p:cNvSpPr txBox="1"/>
          <p:nvPr/>
        </p:nvSpPr>
        <p:spPr>
          <a:xfrm>
            <a:off x="631502" y="510988"/>
            <a:ext cx="7891071"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SALUD</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2" name="11 CuadroTexto"/>
          <p:cNvSpPr txBox="1"/>
          <p:nvPr/>
        </p:nvSpPr>
        <p:spPr>
          <a:xfrm>
            <a:off x="2496066" y="1383956"/>
            <a:ext cx="4140429" cy="461665"/>
          </a:xfrm>
          <a:prstGeom prst="rect">
            <a:avLst/>
          </a:prstGeom>
          <a:noFill/>
        </p:spPr>
        <p:txBody>
          <a:bodyPr wrap="none" rtlCol="0">
            <a:spAutoFit/>
          </a:bodyPr>
          <a:lstStyle/>
          <a:p>
            <a:r>
              <a:rPr lang="es-MX" sz="2400" b="1" dirty="0" smtClean="0"/>
              <a:t>PROGRAMA “BRIGRADA AZUL”</a:t>
            </a:r>
            <a:endParaRPr lang="es-MX" sz="2400" b="1" dirty="0"/>
          </a:p>
        </p:txBody>
      </p:sp>
      <p:sp>
        <p:nvSpPr>
          <p:cNvPr id="13" name="14 CuadroTexto"/>
          <p:cNvSpPr txBox="1">
            <a:spLocks noChangeArrowheads="1"/>
          </p:cNvSpPr>
          <p:nvPr/>
        </p:nvSpPr>
        <p:spPr bwMode="auto">
          <a:xfrm>
            <a:off x="221673" y="1824961"/>
            <a:ext cx="8575964" cy="2246769"/>
          </a:xfrm>
          <a:prstGeom prst="rect">
            <a:avLst/>
          </a:prstGeom>
          <a:noFill/>
          <a:ln w="9525">
            <a:noFill/>
            <a:miter lim="800000"/>
            <a:headEnd/>
            <a:tailEnd/>
          </a:ln>
        </p:spPr>
        <p:txBody>
          <a:bodyPr wrap="square">
            <a:spAutoFit/>
          </a:bodyPr>
          <a:lstStyle/>
          <a:p>
            <a:endParaRPr lang="es-MX" altLang="es-MX" sz="2000" dirty="0">
              <a:latin typeface="Arial" charset="0"/>
            </a:endParaRPr>
          </a:p>
          <a:p>
            <a:pPr algn="ctr"/>
            <a:r>
              <a:rPr lang="es-MX" altLang="es-MX" sz="2000" b="1" dirty="0">
                <a:latin typeface="Arial" charset="0"/>
              </a:rPr>
              <a:t>FUMIGACIÓN </a:t>
            </a:r>
          </a:p>
          <a:p>
            <a:pPr algn="ctr"/>
            <a:r>
              <a:rPr lang="es-MX" altLang="es-MX" sz="2000" b="1" dirty="0">
                <a:latin typeface="Arial" charset="0"/>
              </a:rPr>
              <a:t>ESPACIOS </a:t>
            </a:r>
            <a:r>
              <a:rPr lang="es-MX" altLang="es-MX" sz="2000" b="1" dirty="0" smtClean="0">
                <a:latin typeface="Arial" charset="0"/>
              </a:rPr>
              <a:t>PÚBLICOS:</a:t>
            </a:r>
            <a:r>
              <a:rPr lang="es-ES" altLang="es-MX" sz="2000" b="1" dirty="0" smtClean="0">
                <a:latin typeface="Arial" charset="0"/>
              </a:rPr>
              <a:t> </a:t>
            </a:r>
            <a:r>
              <a:rPr lang="es-ES" altLang="es-MX" sz="2000" dirty="0" smtClean="0">
                <a:latin typeface="Arial" charset="0"/>
              </a:rPr>
              <a:t>E</a:t>
            </a:r>
            <a:r>
              <a:rPr lang="es-ES" sz="2000" dirty="0" smtClean="0">
                <a:latin typeface="Arial" charset="0"/>
              </a:rPr>
              <a:t>l Charco Azul, La Unidad Deportiva, El Recreativo Magdalena y la preparatoria Benjamín Salinas ( colonia villas de San José ) con un gasto total de 49 litros de químico  ( A-</a:t>
            </a:r>
            <a:r>
              <a:rPr lang="es-ES" sz="2000" dirty="0" err="1" smtClean="0">
                <a:latin typeface="Arial" charset="0"/>
              </a:rPr>
              <a:t>quareslin</a:t>
            </a:r>
            <a:r>
              <a:rPr lang="es-ES" sz="2000" dirty="0" smtClean="0">
                <a:latin typeface="Arial" charset="0"/>
              </a:rPr>
              <a:t> )</a:t>
            </a:r>
            <a:endParaRPr lang="es-MX" sz="2000" dirty="0" smtClean="0">
              <a:latin typeface="Arial" charset="0"/>
            </a:endParaRPr>
          </a:p>
          <a:p>
            <a:pPr algn="ctr"/>
            <a:endParaRPr lang="es-MX" altLang="es-MX" sz="2000" dirty="0">
              <a:latin typeface="Arial" charset="0"/>
            </a:endParaRPr>
          </a:p>
          <a:p>
            <a:r>
              <a:rPr lang="es-MX" altLang="es-MX" sz="2000" dirty="0">
                <a:latin typeface="Arial" charset="0"/>
              </a:rPr>
              <a:t> </a:t>
            </a:r>
          </a:p>
        </p:txBody>
      </p:sp>
      <p:graphicFrame>
        <p:nvGraphicFramePr>
          <p:cNvPr id="14" name="13 Tabla"/>
          <p:cNvGraphicFramePr>
            <a:graphicFrameLocks noGrp="1"/>
          </p:cNvGraphicFramePr>
          <p:nvPr/>
        </p:nvGraphicFramePr>
        <p:xfrm>
          <a:off x="1978883" y="3660517"/>
          <a:ext cx="5156209" cy="1257472"/>
        </p:xfrm>
        <a:graphic>
          <a:graphicData uri="http://schemas.openxmlformats.org/drawingml/2006/table">
            <a:tbl>
              <a:tblPr firstRow="1" firstCol="1" bandRow="1">
                <a:tableStyleId>{5C22544A-7EE6-4342-B048-85BDC9FD1C3A}</a:tableStyleId>
              </a:tblPr>
              <a:tblGrid>
                <a:gridCol w="927622"/>
                <a:gridCol w="1367560"/>
                <a:gridCol w="1152892"/>
                <a:gridCol w="769257"/>
                <a:gridCol w="938878"/>
              </a:tblGrid>
              <a:tr h="200025">
                <a:tc>
                  <a:txBody>
                    <a:bodyPr/>
                    <a:lstStyle/>
                    <a:p>
                      <a:pPr algn="ctr">
                        <a:spcAft>
                          <a:spcPts val="0"/>
                        </a:spcAft>
                      </a:pPr>
                      <a:r>
                        <a:rPr lang="es-MX" sz="1200" dirty="0">
                          <a:effectLst/>
                        </a:rPr>
                        <a:t>FECHA</a:t>
                      </a:r>
                      <a:endParaRPr lang="es-MX" sz="1200" dirty="0">
                        <a:effectLst/>
                        <a:latin typeface="Times New Roman"/>
                        <a:ea typeface="Times New Roman"/>
                      </a:endParaRPr>
                    </a:p>
                  </a:txBody>
                  <a:tcPr marL="44450" marR="44450" marT="0" marB="0" anchor="b"/>
                </a:tc>
                <a:tc>
                  <a:txBody>
                    <a:bodyPr/>
                    <a:lstStyle/>
                    <a:p>
                      <a:pPr algn="ctr">
                        <a:spcAft>
                          <a:spcPts val="0"/>
                        </a:spcAft>
                      </a:pPr>
                      <a:r>
                        <a:rPr lang="es-MX" sz="1200">
                          <a:effectLst/>
                        </a:rPr>
                        <a:t>CIELO ABIERTO</a:t>
                      </a:r>
                      <a:endParaRPr lang="es-MX" sz="1200">
                        <a:effectLst/>
                        <a:latin typeface="Times New Roman"/>
                        <a:ea typeface="Times New Roman"/>
                      </a:endParaRPr>
                    </a:p>
                  </a:txBody>
                  <a:tcPr marL="44450" marR="44450" marT="0" marB="0" anchor="b"/>
                </a:tc>
                <a:tc>
                  <a:txBody>
                    <a:bodyPr/>
                    <a:lstStyle/>
                    <a:p>
                      <a:pPr algn="ctr">
                        <a:spcAft>
                          <a:spcPts val="0"/>
                        </a:spcAft>
                      </a:pPr>
                      <a:r>
                        <a:rPr lang="es-MX" sz="1200">
                          <a:effectLst/>
                        </a:rPr>
                        <a:t>APLICACION</a:t>
                      </a:r>
                      <a:endParaRPr lang="es-MX" sz="1200">
                        <a:effectLst/>
                        <a:latin typeface="Times New Roman"/>
                        <a:ea typeface="Times New Roman"/>
                      </a:endParaRPr>
                    </a:p>
                  </a:txBody>
                  <a:tcPr marL="44450" marR="44450" marT="0" marB="0" anchor="b"/>
                </a:tc>
                <a:tc>
                  <a:txBody>
                    <a:bodyPr/>
                    <a:lstStyle/>
                    <a:p>
                      <a:pPr algn="ctr">
                        <a:spcAft>
                          <a:spcPts val="0"/>
                        </a:spcAft>
                      </a:pPr>
                      <a:r>
                        <a:rPr lang="es-MX" sz="1200">
                          <a:effectLst/>
                        </a:rPr>
                        <a:t>LITROS</a:t>
                      </a:r>
                      <a:endParaRPr lang="es-MX" sz="1200">
                        <a:effectLst/>
                        <a:latin typeface="Times New Roman"/>
                        <a:ea typeface="Times New Roman"/>
                      </a:endParaRPr>
                    </a:p>
                  </a:txBody>
                  <a:tcPr marL="44450" marR="44450" marT="0" marB="0" anchor="b"/>
                </a:tc>
                <a:tc>
                  <a:txBody>
                    <a:bodyPr/>
                    <a:lstStyle/>
                    <a:p>
                      <a:pPr algn="ctr">
                        <a:spcAft>
                          <a:spcPts val="0"/>
                        </a:spcAft>
                      </a:pPr>
                      <a:r>
                        <a:rPr lang="es-MX" sz="1200">
                          <a:effectLst/>
                        </a:rPr>
                        <a:t>QUIMICO</a:t>
                      </a:r>
                      <a:endParaRPr lang="es-MX" sz="1200">
                        <a:effectLst/>
                        <a:latin typeface="Times New Roman"/>
                        <a:ea typeface="Times New Roman"/>
                      </a:endParaRPr>
                    </a:p>
                  </a:txBody>
                  <a:tcPr marL="44450" marR="44450" marT="0" marB="0" anchor="b"/>
                </a:tc>
              </a:tr>
              <a:tr h="200025">
                <a:tc>
                  <a:txBody>
                    <a:bodyPr/>
                    <a:lstStyle/>
                    <a:p>
                      <a:pPr algn="r">
                        <a:spcAft>
                          <a:spcPts val="0"/>
                        </a:spcAft>
                      </a:pPr>
                      <a:r>
                        <a:rPr lang="es-MX" sz="1200">
                          <a:effectLst/>
                        </a:rPr>
                        <a:t>13/04/2015</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CHARCO AZUL</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NEBULIZACION</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7 LTS</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A-QUARESLIN</a:t>
                      </a:r>
                      <a:endParaRPr lang="es-MX" sz="1200">
                        <a:effectLst/>
                        <a:latin typeface="Times New Roman"/>
                        <a:ea typeface="Times New Roman"/>
                      </a:endParaRPr>
                    </a:p>
                  </a:txBody>
                  <a:tcPr marL="44450" marR="44450" marT="0" marB="0" anchor="b"/>
                </a:tc>
              </a:tr>
              <a:tr h="200025">
                <a:tc>
                  <a:txBody>
                    <a:bodyPr/>
                    <a:lstStyle/>
                    <a:p>
                      <a:pPr algn="r">
                        <a:spcAft>
                          <a:spcPts val="0"/>
                        </a:spcAft>
                      </a:pPr>
                      <a:r>
                        <a:rPr lang="es-MX" sz="1200">
                          <a:effectLst/>
                        </a:rPr>
                        <a:t>13/04/2015</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UNIDAD DEPORTIVA</a:t>
                      </a:r>
                      <a:endParaRPr lang="es-MX" sz="1200">
                        <a:effectLst/>
                        <a:latin typeface="Times New Roman"/>
                        <a:ea typeface="Times New Roman"/>
                      </a:endParaRPr>
                    </a:p>
                  </a:txBody>
                  <a:tcPr marL="44450" marR="44450" marT="0" marB="0" anchor="b"/>
                </a:tc>
                <a:tc>
                  <a:txBody>
                    <a:bodyPr/>
                    <a:lstStyle/>
                    <a:p>
                      <a:pPr>
                        <a:spcAft>
                          <a:spcPts val="0"/>
                        </a:spcAft>
                      </a:pPr>
                      <a:r>
                        <a:rPr lang="es-MX" sz="1200" dirty="0">
                          <a:effectLst/>
                        </a:rPr>
                        <a:t>NEBULIZACION</a:t>
                      </a:r>
                      <a:endParaRPr lang="es-MX" sz="1200" dirty="0">
                        <a:effectLst/>
                        <a:latin typeface="Times New Roman"/>
                        <a:ea typeface="Times New Roman"/>
                      </a:endParaRPr>
                    </a:p>
                  </a:txBody>
                  <a:tcPr marL="44450" marR="44450" marT="0" marB="0" anchor="b"/>
                </a:tc>
                <a:tc>
                  <a:txBody>
                    <a:bodyPr/>
                    <a:lstStyle/>
                    <a:p>
                      <a:pPr>
                        <a:spcAft>
                          <a:spcPts val="0"/>
                        </a:spcAft>
                      </a:pPr>
                      <a:r>
                        <a:rPr lang="es-MX" sz="1200">
                          <a:effectLst/>
                        </a:rPr>
                        <a:t>5 LTS</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A-QUARESLIN</a:t>
                      </a:r>
                      <a:endParaRPr lang="es-MX" sz="1200">
                        <a:effectLst/>
                        <a:latin typeface="Times New Roman"/>
                        <a:ea typeface="Times New Roman"/>
                      </a:endParaRPr>
                    </a:p>
                  </a:txBody>
                  <a:tcPr marL="44450" marR="44450" marT="0" marB="0" anchor="b"/>
                </a:tc>
              </a:tr>
              <a:tr h="200025">
                <a:tc>
                  <a:txBody>
                    <a:bodyPr/>
                    <a:lstStyle/>
                    <a:p>
                      <a:pPr algn="r">
                        <a:spcAft>
                          <a:spcPts val="0"/>
                        </a:spcAft>
                      </a:pPr>
                      <a:r>
                        <a:rPr lang="es-MX" sz="1200">
                          <a:effectLst/>
                        </a:rPr>
                        <a:t>17/04/2015</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LAS MAGDALENAS</a:t>
                      </a:r>
                      <a:endParaRPr lang="es-MX" sz="1200">
                        <a:effectLst/>
                        <a:latin typeface="Times New Roman"/>
                        <a:ea typeface="Times New Roman"/>
                      </a:endParaRPr>
                    </a:p>
                  </a:txBody>
                  <a:tcPr marL="44450" marR="44450" marT="0" marB="0" anchor="b"/>
                </a:tc>
                <a:tc>
                  <a:txBody>
                    <a:bodyPr/>
                    <a:lstStyle/>
                    <a:p>
                      <a:pPr>
                        <a:spcAft>
                          <a:spcPts val="0"/>
                        </a:spcAft>
                      </a:pPr>
                      <a:r>
                        <a:rPr lang="es-MX" sz="1200" dirty="0">
                          <a:effectLst/>
                        </a:rPr>
                        <a:t>NEBULIZACION</a:t>
                      </a:r>
                      <a:endParaRPr lang="es-MX" sz="1200" dirty="0">
                        <a:effectLst/>
                        <a:latin typeface="Times New Roman"/>
                        <a:ea typeface="Times New Roman"/>
                      </a:endParaRPr>
                    </a:p>
                  </a:txBody>
                  <a:tcPr marL="44450" marR="44450" marT="0" marB="0" anchor="b"/>
                </a:tc>
                <a:tc>
                  <a:txBody>
                    <a:bodyPr/>
                    <a:lstStyle/>
                    <a:p>
                      <a:pPr>
                        <a:spcAft>
                          <a:spcPts val="0"/>
                        </a:spcAft>
                      </a:pPr>
                      <a:r>
                        <a:rPr lang="es-MX" sz="1200">
                          <a:effectLst/>
                        </a:rPr>
                        <a:t>12 LTS</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A-QUARESLIN</a:t>
                      </a:r>
                      <a:endParaRPr lang="es-MX" sz="1200">
                        <a:effectLst/>
                        <a:latin typeface="Times New Roman"/>
                        <a:ea typeface="Times New Roman"/>
                      </a:endParaRPr>
                    </a:p>
                  </a:txBody>
                  <a:tcPr marL="44450" marR="44450" marT="0" marB="0" anchor="b"/>
                </a:tc>
              </a:tr>
              <a:tr h="200025">
                <a:tc>
                  <a:txBody>
                    <a:bodyPr/>
                    <a:lstStyle/>
                    <a:p>
                      <a:pPr algn="r">
                        <a:spcAft>
                          <a:spcPts val="0"/>
                        </a:spcAft>
                      </a:pPr>
                      <a:r>
                        <a:rPr lang="es-MX" sz="1200">
                          <a:effectLst/>
                        </a:rPr>
                        <a:t>17/04/2015</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PREPA </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NEBULIZACION</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20 LTS</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A-QUARESLIN</a:t>
                      </a:r>
                      <a:endParaRPr lang="es-MX" sz="1200">
                        <a:effectLst/>
                        <a:latin typeface="Times New Roman"/>
                        <a:ea typeface="Times New Roman"/>
                      </a:endParaRPr>
                    </a:p>
                  </a:txBody>
                  <a:tcPr marL="44450" marR="44450" marT="0" marB="0" anchor="b"/>
                </a:tc>
              </a:tr>
              <a:tr h="257347">
                <a:tc>
                  <a:txBody>
                    <a:bodyPr/>
                    <a:lstStyle/>
                    <a:p>
                      <a:pPr algn="r">
                        <a:spcAft>
                          <a:spcPts val="0"/>
                        </a:spcAft>
                      </a:pPr>
                      <a:r>
                        <a:rPr lang="es-MX" sz="1200">
                          <a:effectLst/>
                        </a:rPr>
                        <a:t>23/04/2015</a:t>
                      </a:r>
                      <a:endParaRPr lang="es-MX" sz="1200">
                        <a:effectLst/>
                        <a:latin typeface="Times New Roman"/>
                        <a:ea typeface="Times New Roman"/>
                      </a:endParaRPr>
                    </a:p>
                  </a:txBody>
                  <a:tcPr marL="44450" marR="44450" marT="0" marB="0" anchor="b"/>
                </a:tc>
                <a:tc>
                  <a:txBody>
                    <a:bodyPr/>
                    <a:lstStyle/>
                    <a:p>
                      <a:pPr>
                        <a:spcAft>
                          <a:spcPts val="0"/>
                        </a:spcAft>
                      </a:pPr>
                      <a:r>
                        <a:rPr lang="es-MX" sz="1200">
                          <a:effectLst/>
                        </a:rPr>
                        <a:t>CHARCO AZUL</a:t>
                      </a:r>
                      <a:endParaRPr lang="es-MX" sz="1200">
                        <a:effectLst/>
                        <a:latin typeface="Times New Roman"/>
                        <a:ea typeface="Times New Roman"/>
                      </a:endParaRPr>
                    </a:p>
                  </a:txBody>
                  <a:tcPr marL="44450" marR="44450" marT="0" marB="0" anchor="b"/>
                </a:tc>
                <a:tc>
                  <a:txBody>
                    <a:bodyPr/>
                    <a:lstStyle/>
                    <a:p>
                      <a:pPr>
                        <a:spcAft>
                          <a:spcPts val="0"/>
                        </a:spcAft>
                      </a:pPr>
                      <a:r>
                        <a:rPr lang="es-MX" sz="1200" dirty="0">
                          <a:effectLst/>
                        </a:rPr>
                        <a:t>NEBULIZACION</a:t>
                      </a:r>
                      <a:endParaRPr lang="es-MX" sz="1200" dirty="0">
                        <a:effectLst/>
                        <a:latin typeface="Times New Roman"/>
                        <a:ea typeface="Times New Roman"/>
                      </a:endParaRPr>
                    </a:p>
                  </a:txBody>
                  <a:tcPr marL="44450" marR="44450" marT="0" marB="0" anchor="b"/>
                </a:tc>
                <a:tc>
                  <a:txBody>
                    <a:bodyPr/>
                    <a:lstStyle/>
                    <a:p>
                      <a:pPr>
                        <a:spcAft>
                          <a:spcPts val="0"/>
                        </a:spcAft>
                      </a:pPr>
                      <a:r>
                        <a:rPr lang="es-MX" sz="1200">
                          <a:effectLst/>
                        </a:rPr>
                        <a:t>4 LTS</a:t>
                      </a:r>
                      <a:endParaRPr lang="es-MX" sz="1200">
                        <a:effectLst/>
                        <a:latin typeface="Times New Roman"/>
                        <a:ea typeface="Times New Roman"/>
                      </a:endParaRPr>
                    </a:p>
                  </a:txBody>
                  <a:tcPr marL="44450" marR="44450" marT="0" marB="0" anchor="b"/>
                </a:tc>
                <a:tc>
                  <a:txBody>
                    <a:bodyPr/>
                    <a:lstStyle/>
                    <a:p>
                      <a:pPr>
                        <a:spcAft>
                          <a:spcPts val="0"/>
                        </a:spcAft>
                      </a:pPr>
                      <a:r>
                        <a:rPr lang="es-MX" sz="1200" dirty="0">
                          <a:effectLst/>
                        </a:rPr>
                        <a:t>A-QUARESLIN</a:t>
                      </a:r>
                      <a:endParaRPr lang="es-MX" sz="1200" dirty="0">
                        <a:effectLst/>
                        <a:latin typeface="Times New Roman"/>
                        <a:ea typeface="Times New Roman"/>
                      </a:endParaRPr>
                    </a:p>
                  </a:txBody>
                  <a:tcPr marL="44450" marR="44450" marT="0" marB="0" anchor="b"/>
                </a:tc>
              </a:tr>
            </a:tbl>
          </a:graphicData>
        </a:graphic>
      </p:graphicFrame>
    </p:spTree>
    <p:extLst>
      <p:ext uri="{BB962C8B-B14F-4D97-AF65-F5344CB8AC3E}">
        <p14:creationId xmlns:p14="http://schemas.microsoft.com/office/powerpoint/2010/main" xmlns="" val="230720717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9" name="CuadroTexto 1"/>
          <p:cNvSpPr txBox="1"/>
          <p:nvPr/>
        </p:nvSpPr>
        <p:spPr>
          <a:xfrm>
            <a:off x="631502" y="510988"/>
            <a:ext cx="7891071"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SALUD</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6" name="5 CuadroTexto"/>
          <p:cNvSpPr txBox="1"/>
          <p:nvPr/>
        </p:nvSpPr>
        <p:spPr>
          <a:xfrm>
            <a:off x="2519856" y="1235668"/>
            <a:ext cx="4140429" cy="461665"/>
          </a:xfrm>
          <a:prstGeom prst="rect">
            <a:avLst/>
          </a:prstGeom>
          <a:noFill/>
        </p:spPr>
        <p:txBody>
          <a:bodyPr wrap="none" rtlCol="0">
            <a:spAutoFit/>
          </a:bodyPr>
          <a:lstStyle/>
          <a:p>
            <a:r>
              <a:rPr lang="es-MX" sz="2400" b="1" dirty="0" smtClean="0"/>
              <a:t>PROGRAMA “BRIGRADA AZUL”</a:t>
            </a:r>
            <a:endParaRPr lang="es-MX" sz="2400" b="1" dirty="0"/>
          </a:p>
        </p:txBody>
      </p:sp>
      <p:sp>
        <p:nvSpPr>
          <p:cNvPr id="8" name="14 CuadroTexto"/>
          <p:cNvSpPr txBox="1">
            <a:spLocks noChangeArrowheads="1"/>
          </p:cNvSpPr>
          <p:nvPr/>
        </p:nvSpPr>
        <p:spPr bwMode="auto">
          <a:xfrm>
            <a:off x="415644" y="1809715"/>
            <a:ext cx="7864140" cy="1015663"/>
          </a:xfrm>
          <a:prstGeom prst="rect">
            <a:avLst/>
          </a:prstGeom>
          <a:noFill/>
          <a:ln w="9525">
            <a:noFill/>
            <a:miter lim="800000"/>
            <a:headEnd/>
            <a:tailEnd/>
          </a:ln>
        </p:spPr>
        <p:txBody>
          <a:bodyPr wrap="square">
            <a:spAutoFit/>
          </a:bodyPr>
          <a:lstStyle/>
          <a:p>
            <a:pPr algn="ctr"/>
            <a:r>
              <a:rPr lang="es-MX" altLang="es-MX" sz="2000" b="1" dirty="0" smtClean="0">
                <a:latin typeface="Arial" charset="0"/>
              </a:rPr>
              <a:t>FUMIGACIÓN INTRADOMICILIARIA</a:t>
            </a:r>
            <a:r>
              <a:rPr lang="es-MX" altLang="es-MX" sz="2000" dirty="0" smtClean="0">
                <a:latin typeface="Arial" charset="0"/>
              </a:rPr>
              <a:t>: </a:t>
            </a:r>
            <a:r>
              <a:rPr lang="es-ES" sz="2000" dirty="0" smtClean="0">
                <a:latin typeface="Arial" charset="0"/>
              </a:rPr>
              <a:t>21 usuarios en 5 colonias, y tuvimos un  gasto total 143 litros de químico ( K- </a:t>
            </a:r>
            <a:r>
              <a:rPr lang="es-ES" sz="2000" dirty="0" err="1" smtClean="0">
                <a:latin typeface="Arial" charset="0"/>
              </a:rPr>
              <a:t>Othrine</a:t>
            </a:r>
            <a:r>
              <a:rPr lang="es-ES" sz="2000" dirty="0" smtClean="0">
                <a:latin typeface="Arial" charset="0"/>
              </a:rPr>
              <a:t> )</a:t>
            </a:r>
            <a:endParaRPr lang="es-MX" sz="2000" dirty="0" smtClean="0">
              <a:latin typeface="Arial" charset="0"/>
            </a:endParaRPr>
          </a:p>
          <a:p>
            <a:pPr algn="ctr"/>
            <a:r>
              <a:rPr lang="es-MX" altLang="es-MX" sz="2000" dirty="0" smtClean="0">
                <a:latin typeface="Arial" charset="0"/>
              </a:rPr>
              <a:t> </a:t>
            </a:r>
            <a:endParaRPr lang="es-MX" altLang="es-MX" sz="2000" dirty="0">
              <a:latin typeface="Arial" charset="0"/>
            </a:endParaRPr>
          </a:p>
        </p:txBody>
      </p:sp>
      <p:graphicFrame>
        <p:nvGraphicFramePr>
          <p:cNvPr id="11" name="10 Tabla"/>
          <p:cNvGraphicFramePr>
            <a:graphicFrameLocks noGrp="1"/>
          </p:cNvGraphicFramePr>
          <p:nvPr/>
        </p:nvGraphicFramePr>
        <p:xfrm>
          <a:off x="1865869" y="2557857"/>
          <a:ext cx="5375191" cy="3669945"/>
        </p:xfrm>
        <a:graphic>
          <a:graphicData uri="http://schemas.openxmlformats.org/drawingml/2006/table">
            <a:tbl>
              <a:tblPr firstRow="1" firstCol="1" bandRow="1">
                <a:tableStyleId>{5C22544A-7EE6-4342-B048-85BDC9FD1C3A}</a:tableStyleId>
              </a:tblPr>
              <a:tblGrid>
                <a:gridCol w="789196"/>
                <a:gridCol w="1728066"/>
                <a:gridCol w="1660031"/>
                <a:gridCol w="693948"/>
                <a:gridCol w="503950"/>
              </a:tblGrid>
              <a:tr h="315745">
                <a:tc>
                  <a:txBody>
                    <a:bodyPr/>
                    <a:lstStyle/>
                    <a:p>
                      <a:pPr algn="ctr">
                        <a:spcAft>
                          <a:spcPts val="0"/>
                        </a:spcAft>
                      </a:pPr>
                      <a:r>
                        <a:rPr lang="es-MX" sz="900" b="1" dirty="0">
                          <a:effectLst/>
                        </a:rPr>
                        <a:t>FECHA</a:t>
                      </a:r>
                      <a:endParaRPr lang="es-MX" sz="1200" b="1" dirty="0">
                        <a:effectLst/>
                        <a:latin typeface="Times New Roman"/>
                        <a:ea typeface="Times New Roman"/>
                      </a:endParaRPr>
                    </a:p>
                  </a:txBody>
                  <a:tcPr marL="44450" marR="44450" marT="0" marB="0" anchor="b"/>
                </a:tc>
                <a:tc>
                  <a:txBody>
                    <a:bodyPr/>
                    <a:lstStyle/>
                    <a:p>
                      <a:pPr algn="ctr">
                        <a:spcAft>
                          <a:spcPts val="0"/>
                        </a:spcAft>
                      </a:pPr>
                      <a:r>
                        <a:rPr lang="es-MX" sz="900" b="1" dirty="0">
                          <a:effectLst/>
                        </a:rPr>
                        <a:t>COLONIA</a:t>
                      </a:r>
                      <a:endParaRPr lang="es-MX" sz="1200" b="1" dirty="0">
                        <a:effectLst/>
                        <a:latin typeface="Times New Roman"/>
                        <a:ea typeface="Times New Roman"/>
                      </a:endParaRPr>
                    </a:p>
                  </a:txBody>
                  <a:tcPr marL="44450" marR="44450" marT="0" marB="0" anchor="b"/>
                </a:tc>
                <a:tc>
                  <a:txBody>
                    <a:bodyPr/>
                    <a:lstStyle/>
                    <a:p>
                      <a:pPr algn="ctr">
                        <a:spcAft>
                          <a:spcPts val="0"/>
                        </a:spcAft>
                      </a:pPr>
                      <a:r>
                        <a:rPr lang="es-MX" sz="900" b="1" dirty="0">
                          <a:effectLst/>
                        </a:rPr>
                        <a:t>NOMBRE</a:t>
                      </a:r>
                      <a:endParaRPr lang="es-MX" sz="1200" b="1" dirty="0">
                        <a:effectLst/>
                        <a:latin typeface="Times New Roman"/>
                        <a:ea typeface="Times New Roman"/>
                      </a:endParaRPr>
                    </a:p>
                  </a:txBody>
                  <a:tcPr marL="44450" marR="44450" marT="0" marB="0" anchor="b"/>
                </a:tc>
                <a:tc>
                  <a:txBody>
                    <a:bodyPr/>
                    <a:lstStyle/>
                    <a:p>
                      <a:pPr algn="ctr">
                        <a:spcAft>
                          <a:spcPts val="0"/>
                        </a:spcAft>
                      </a:pPr>
                      <a:r>
                        <a:rPr lang="es-MX" sz="900" b="1" dirty="0">
                          <a:effectLst/>
                        </a:rPr>
                        <a:t>FUNCIONES</a:t>
                      </a:r>
                      <a:endParaRPr lang="es-MX" sz="12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GASTO APROX</a:t>
                      </a:r>
                      <a:endParaRPr lang="es-MX" sz="1200" b="1">
                        <a:effectLst/>
                        <a:latin typeface="Times New Roman"/>
                        <a:ea typeface="Times New Roman"/>
                      </a:endParaRPr>
                    </a:p>
                  </a:txBody>
                  <a:tcPr marL="44450" marR="44450" marT="0" marB="0" anchor="b"/>
                </a:tc>
              </a:tr>
              <a:tr h="181112">
                <a:tc>
                  <a:txBody>
                    <a:bodyPr/>
                    <a:lstStyle/>
                    <a:p>
                      <a:pPr algn="r">
                        <a:spcAft>
                          <a:spcPts val="0"/>
                        </a:spcAft>
                      </a:pPr>
                      <a:r>
                        <a:rPr lang="es-MX" sz="900" b="1">
                          <a:effectLst/>
                        </a:rPr>
                        <a:t>17/04/2015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HEROES DE NACOZARI</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ELEUTERIO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6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17/04/2015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HEROES DE NACOZARI</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GRECIA GARCIA NOVA</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6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17/04/2015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HEROES DE NACOZARI</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MARIELENA  RANGEL</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6 LTS</a:t>
                      </a:r>
                      <a:endParaRPr lang="es-MX" sz="1200" b="1">
                        <a:effectLst/>
                        <a:latin typeface="Times New Roman"/>
                        <a:ea typeface="Times New Roman"/>
                      </a:endParaRPr>
                    </a:p>
                  </a:txBody>
                  <a:tcPr marL="44450" marR="44450" marT="0" marB="0" anchor="b"/>
                </a:tc>
              </a:tr>
              <a:tr h="167829">
                <a:tc>
                  <a:txBody>
                    <a:bodyPr/>
                    <a:lstStyle/>
                    <a:p>
                      <a:pPr algn="r">
                        <a:spcAft>
                          <a:spcPts val="0"/>
                        </a:spcAft>
                      </a:pPr>
                      <a:r>
                        <a:rPr lang="es-MX" sz="900" b="1">
                          <a:effectLst/>
                        </a:rPr>
                        <a:t>17/04/2015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HEROES DE NACOZARI</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MAGDALENA SOLIS</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6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17/04/2015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HEROES DE NACOZARI</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NANCI MARTINEZ</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6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17/04/2015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HEROES DE NACOZARI</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MINERVA CHAVARRIA</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6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17/04/2015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HEROES DE NACOZARI</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CAROLINA REYNA</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dirty="0">
                          <a:effectLst/>
                        </a:rPr>
                        <a:t>6 LTS</a:t>
                      </a:r>
                      <a:endParaRPr lang="es-MX" sz="1200" b="1" dirty="0">
                        <a:effectLst/>
                        <a:latin typeface="Times New Roman"/>
                        <a:ea typeface="Times New Roman"/>
                      </a:endParaRPr>
                    </a:p>
                  </a:txBody>
                  <a:tcPr marL="44450" marR="44450" marT="0" marB="0" anchor="b"/>
                </a:tc>
              </a:tr>
              <a:tr h="157872">
                <a:tc>
                  <a:txBody>
                    <a:bodyPr/>
                    <a:lstStyle/>
                    <a:p>
                      <a:pPr algn="r">
                        <a:spcAft>
                          <a:spcPts val="0"/>
                        </a:spcAft>
                      </a:pPr>
                      <a:r>
                        <a:rPr lang="es-MX" sz="900" b="1" dirty="0">
                          <a:effectLst/>
                        </a:rPr>
                        <a:t>20/04/2015</a:t>
                      </a:r>
                      <a:endParaRPr lang="es-MX" sz="1200" b="1" dirty="0">
                        <a:effectLst/>
                        <a:latin typeface="Times New Roman"/>
                        <a:ea typeface="Times New Roman"/>
                      </a:endParaRPr>
                    </a:p>
                  </a:txBody>
                  <a:tcPr marL="44450" marR="44450" marT="0" marB="0" anchor="b"/>
                </a:tc>
                <a:tc>
                  <a:txBody>
                    <a:bodyPr/>
                    <a:lstStyle/>
                    <a:p>
                      <a:pPr>
                        <a:spcAft>
                          <a:spcPts val="0"/>
                        </a:spcAft>
                      </a:pPr>
                      <a:r>
                        <a:rPr lang="es-MX" sz="900" b="1">
                          <a:effectLst/>
                        </a:rPr>
                        <a:t>PUNTA ESMERALDA</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ANELBI</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6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20/04/2015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dirty="0">
                          <a:effectLst/>
                        </a:rPr>
                        <a:t>PUNTA ESMERALDA</a:t>
                      </a:r>
                      <a:endParaRPr lang="es-MX" sz="1200" b="1" dirty="0">
                        <a:effectLst/>
                        <a:latin typeface="Times New Roman"/>
                        <a:ea typeface="Times New Roman"/>
                      </a:endParaRPr>
                    </a:p>
                  </a:txBody>
                  <a:tcPr marL="44450" marR="44450" marT="0" marB="0" anchor="b"/>
                </a:tc>
                <a:tc>
                  <a:txBody>
                    <a:bodyPr/>
                    <a:lstStyle/>
                    <a:p>
                      <a:pPr>
                        <a:spcAft>
                          <a:spcPts val="0"/>
                        </a:spcAft>
                      </a:pPr>
                      <a:r>
                        <a:rPr lang="es-MX" sz="900" b="1">
                          <a:effectLst/>
                        </a:rPr>
                        <a:t>CIELO GARCIA</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4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20/04/2015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PUNTA ESMERALDA</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ANITA ESMERALDA</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15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CENTRO DE JUAREZ</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HUMBERTO LEAL</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10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RESIDENCIAL ZIRANDARO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MARIA ELENA GASCON</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4 LTS</a:t>
                      </a:r>
                      <a:endParaRPr lang="es-MX" sz="1200" b="1">
                        <a:effectLst/>
                        <a:latin typeface="Times New Roman"/>
                        <a:ea typeface="Times New Roman"/>
                      </a:endParaRPr>
                    </a:p>
                  </a:txBody>
                  <a:tcPr marL="44450" marR="44450" marT="0" marB="0" anchor="b"/>
                </a:tc>
              </a:tr>
              <a:tr h="159296">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RESIDENCIAL ZIRANDARO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KARLA ALANIS</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4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RESIDENCIAL ZIRANDARO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CLAUDIA TRUJILLO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8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RESIDENCIAL ZIRANDARO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GLORIA COSME</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4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RESIDENCIAL ZIRANDARO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ROBERTO VILLA NUEVA</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4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RESIDENCIAL ZIRANDARO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EDITH GALLEGOS</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4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RESIDENCIAL ZIRANDARO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BLANCA RIOS</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4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dirty="0">
                          <a:effectLst/>
                        </a:rPr>
                        <a:t>23/04/2015</a:t>
                      </a:r>
                      <a:endParaRPr lang="es-MX" sz="1200" b="1" dirty="0">
                        <a:effectLst/>
                        <a:latin typeface="Times New Roman"/>
                        <a:ea typeface="Times New Roman"/>
                      </a:endParaRPr>
                    </a:p>
                  </a:txBody>
                  <a:tcPr marL="44450" marR="44450" marT="0" marB="0" anchor="b"/>
                </a:tc>
                <a:tc>
                  <a:txBody>
                    <a:bodyPr/>
                    <a:lstStyle/>
                    <a:p>
                      <a:pPr>
                        <a:spcAft>
                          <a:spcPts val="0"/>
                        </a:spcAft>
                      </a:pPr>
                      <a:r>
                        <a:rPr lang="es-MX" sz="900" b="1">
                          <a:effectLst/>
                        </a:rPr>
                        <a:t>RESIDENCIAL ZIRANDARO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MANUEL IGNACIO </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4 LTS</a:t>
                      </a:r>
                      <a:endParaRPr lang="es-MX" sz="1200" b="1">
                        <a:effectLst/>
                        <a:latin typeface="Times New Roman"/>
                        <a:ea typeface="Times New Roman"/>
                      </a:endParaRPr>
                    </a:p>
                  </a:txBody>
                  <a:tcPr marL="44450" marR="44450" marT="0" marB="0" anchor="b"/>
                </a:tc>
              </a:tr>
              <a:tr h="162139">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LAS QUINTAS</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SAN JUAN BOSCO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24 LTS</a:t>
                      </a:r>
                      <a:endParaRPr lang="es-MX" sz="1200" b="1">
                        <a:effectLst/>
                        <a:latin typeface="Times New Roman"/>
                        <a:ea typeface="Times New Roman"/>
                      </a:endParaRPr>
                    </a:p>
                  </a:txBody>
                  <a:tcPr marL="44450" marR="44450" marT="0" marB="0" anchor="b"/>
                </a:tc>
              </a:tr>
              <a:tr h="157872">
                <a:tc>
                  <a:txBody>
                    <a:bodyPr/>
                    <a:lstStyle/>
                    <a:p>
                      <a:pPr algn="r">
                        <a:spcAft>
                          <a:spcPts val="0"/>
                        </a:spcAft>
                      </a:pPr>
                      <a:r>
                        <a:rPr lang="es-MX" sz="900" b="1">
                          <a:effectLst/>
                        </a:rPr>
                        <a:t>23/04/2015</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 LAS QUINTAS</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 SAN JUAN BOSCO</a:t>
                      </a:r>
                      <a:endParaRPr lang="es-MX" sz="1200" b="1">
                        <a:effectLst/>
                        <a:latin typeface="Times New Roman"/>
                        <a:ea typeface="Times New Roman"/>
                      </a:endParaRPr>
                    </a:p>
                  </a:txBody>
                  <a:tcPr marL="44450" marR="44450" marT="0" marB="0" anchor="b"/>
                </a:tc>
                <a:tc>
                  <a:txBody>
                    <a:bodyPr/>
                    <a:lstStyle/>
                    <a:p>
                      <a:pPr>
                        <a:spcAft>
                          <a:spcPts val="0"/>
                        </a:spcAft>
                      </a:pPr>
                      <a:r>
                        <a:rPr lang="es-MX" sz="900" b="1">
                          <a:effectLst/>
                        </a:rPr>
                        <a:t>ASPERSOR</a:t>
                      </a:r>
                      <a:endParaRPr lang="es-MX" sz="1200" b="1">
                        <a:effectLst/>
                        <a:latin typeface="Times New Roman"/>
                        <a:ea typeface="Times New Roman"/>
                      </a:endParaRPr>
                    </a:p>
                  </a:txBody>
                  <a:tcPr marL="44450" marR="44450" marT="0" marB="0" anchor="b"/>
                </a:tc>
                <a:tc>
                  <a:txBody>
                    <a:bodyPr/>
                    <a:lstStyle/>
                    <a:p>
                      <a:pPr>
                        <a:spcAft>
                          <a:spcPts val="0"/>
                        </a:spcAft>
                      </a:pPr>
                      <a:r>
                        <a:rPr lang="es-MX" sz="900" b="1" dirty="0">
                          <a:effectLst/>
                        </a:rPr>
                        <a:t>6 LTS</a:t>
                      </a:r>
                      <a:endParaRPr lang="es-MX" sz="1200" b="1" dirty="0">
                        <a:effectLst/>
                        <a:latin typeface="Times New Roman"/>
                        <a:ea typeface="Times New Roman"/>
                      </a:endParaRPr>
                    </a:p>
                  </a:txBody>
                  <a:tcPr marL="44450" marR="44450" marT="0" marB="0" anchor="b"/>
                </a:tc>
              </a:tr>
            </a:tbl>
          </a:graphicData>
        </a:graphic>
      </p:graphicFrame>
    </p:spTree>
    <p:extLst>
      <p:ext uri="{BB962C8B-B14F-4D97-AF65-F5344CB8AC3E}">
        <p14:creationId xmlns:p14="http://schemas.microsoft.com/office/powerpoint/2010/main" xmlns="" val="383286844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1"/>
          <p:cNvSpPr txBox="1"/>
          <p:nvPr/>
        </p:nvSpPr>
        <p:spPr>
          <a:xfrm>
            <a:off x="631502" y="510988"/>
            <a:ext cx="7891071"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SALUD</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6" name="5 CuadroTexto"/>
          <p:cNvSpPr txBox="1"/>
          <p:nvPr/>
        </p:nvSpPr>
        <p:spPr>
          <a:xfrm>
            <a:off x="2384904" y="1235670"/>
            <a:ext cx="4140429" cy="461665"/>
          </a:xfrm>
          <a:prstGeom prst="rect">
            <a:avLst/>
          </a:prstGeom>
          <a:noFill/>
        </p:spPr>
        <p:txBody>
          <a:bodyPr wrap="none" rtlCol="0">
            <a:spAutoFit/>
          </a:bodyPr>
          <a:lstStyle/>
          <a:p>
            <a:r>
              <a:rPr lang="es-MX" sz="2400" b="1" dirty="0" smtClean="0"/>
              <a:t>PROGRAMA “BRIGRADA AZUL”</a:t>
            </a:r>
            <a:endParaRPr lang="es-MX" sz="2400" b="1" dirty="0"/>
          </a:p>
        </p:txBody>
      </p:sp>
      <p:graphicFrame>
        <p:nvGraphicFramePr>
          <p:cNvPr id="10" name="9 Tabla"/>
          <p:cNvGraphicFramePr>
            <a:graphicFrameLocks noGrp="1"/>
          </p:cNvGraphicFramePr>
          <p:nvPr/>
        </p:nvGraphicFramePr>
        <p:xfrm>
          <a:off x="1643448" y="2644349"/>
          <a:ext cx="5263980" cy="3620526"/>
        </p:xfrm>
        <a:graphic>
          <a:graphicData uri="http://schemas.openxmlformats.org/drawingml/2006/table">
            <a:tbl>
              <a:tblPr firstRow="1" firstCol="1" bandRow="1">
                <a:tableStyleId>{22838BEF-8BB2-4498-84A7-C5851F593DF1}</a:tableStyleId>
              </a:tblPr>
              <a:tblGrid>
                <a:gridCol w="760965"/>
                <a:gridCol w="1925814"/>
                <a:gridCol w="963285"/>
                <a:gridCol w="1613916"/>
              </a:tblGrid>
              <a:tr h="300507">
                <a:tc>
                  <a:txBody>
                    <a:bodyPr/>
                    <a:lstStyle/>
                    <a:p>
                      <a:pPr algn="ctr">
                        <a:spcAft>
                          <a:spcPts val="0"/>
                        </a:spcAft>
                      </a:pPr>
                      <a:r>
                        <a:rPr lang="es-MX" sz="1050" b="1" dirty="0">
                          <a:effectLst/>
                        </a:rPr>
                        <a:t>FECHA</a:t>
                      </a:r>
                      <a:endParaRPr lang="es-MX" sz="1400" b="1" dirty="0">
                        <a:effectLst/>
                        <a:latin typeface="Times New Roman"/>
                        <a:ea typeface="Times New Roman"/>
                      </a:endParaRPr>
                    </a:p>
                  </a:txBody>
                  <a:tcPr marL="44450" marR="44450" marT="0" marB="0" anchor="b"/>
                </a:tc>
                <a:tc>
                  <a:txBody>
                    <a:bodyPr/>
                    <a:lstStyle/>
                    <a:p>
                      <a:pPr algn="ctr">
                        <a:spcAft>
                          <a:spcPts val="0"/>
                        </a:spcAft>
                      </a:pPr>
                      <a:r>
                        <a:rPr lang="es-MX" sz="1050" b="1" dirty="0">
                          <a:effectLst/>
                        </a:rPr>
                        <a:t>COLONIA</a:t>
                      </a:r>
                      <a:endParaRPr lang="es-MX" sz="1400" b="1" dirty="0">
                        <a:effectLst/>
                        <a:latin typeface="Times New Roman"/>
                        <a:ea typeface="Times New Roman"/>
                      </a:endParaRPr>
                    </a:p>
                  </a:txBody>
                  <a:tcPr marL="44450" marR="44450" marT="0" marB="0" anchor="b"/>
                </a:tc>
                <a:tc>
                  <a:txBody>
                    <a:bodyPr/>
                    <a:lstStyle/>
                    <a:p>
                      <a:pPr algn="ctr">
                        <a:spcAft>
                          <a:spcPts val="0"/>
                        </a:spcAft>
                      </a:pPr>
                      <a:r>
                        <a:rPr lang="es-MX" sz="1050" b="1" dirty="0">
                          <a:effectLst/>
                        </a:rPr>
                        <a:t>MANZANAS</a:t>
                      </a:r>
                      <a:endParaRPr lang="es-MX" sz="1400" b="1" dirty="0">
                        <a:effectLst/>
                        <a:latin typeface="Times New Roman"/>
                        <a:ea typeface="Times New Roman"/>
                      </a:endParaRPr>
                    </a:p>
                  </a:txBody>
                  <a:tcPr marL="44450" marR="44450" marT="0" marB="0" anchor="b"/>
                </a:tc>
                <a:tc>
                  <a:txBody>
                    <a:bodyPr/>
                    <a:lstStyle/>
                    <a:p>
                      <a:pPr algn="ctr">
                        <a:spcAft>
                          <a:spcPts val="0"/>
                        </a:spcAft>
                      </a:pPr>
                      <a:r>
                        <a:rPr lang="es-MX" sz="1050" b="1" dirty="0">
                          <a:effectLst/>
                        </a:rPr>
                        <a:t>GASTO APROXIMADO</a:t>
                      </a:r>
                      <a:endParaRPr lang="es-MX" sz="1400" b="1" dirty="0">
                        <a:effectLst/>
                        <a:latin typeface="Times New Roman"/>
                        <a:ea typeface="Times New Roman"/>
                      </a:endParaRPr>
                    </a:p>
                  </a:txBody>
                  <a:tcPr marL="44450" marR="44450" marT="0" marB="0" anchor="b"/>
                </a:tc>
              </a:tr>
              <a:tr h="176587">
                <a:tc>
                  <a:txBody>
                    <a:bodyPr/>
                    <a:lstStyle/>
                    <a:p>
                      <a:pPr algn="ctr">
                        <a:spcAft>
                          <a:spcPts val="0"/>
                        </a:spcAft>
                      </a:pPr>
                      <a:r>
                        <a:rPr lang="es-MX" sz="900" b="1" dirty="0">
                          <a:effectLst/>
                        </a:rPr>
                        <a:t>14/04/2015</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dirty="0">
                          <a:effectLst/>
                        </a:rPr>
                        <a:t>SANTA ANA</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19</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28 LTS</a:t>
                      </a:r>
                      <a:endParaRPr lang="es-MX" sz="1100" b="1" dirty="0">
                        <a:effectLst/>
                        <a:latin typeface="Times New Roman"/>
                        <a:ea typeface="Times New Roman"/>
                      </a:endParaRPr>
                    </a:p>
                  </a:txBody>
                  <a:tcPr marL="44450" marR="44450" marT="0" marB="0" anchor="b"/>
                </a:tc>
              </a:tr>
              <a:tr h="161599">
                <a:tc>
                  <a:txBody>
                    <a:bodyPr/>
                    <a:lstStyle/>
                    <a:p>
                      <a:pPr algn="ctr">
                        <a:spcAft>
                          <a:spcPts val="0"/>
                        </a:spcAft>
                      </a:pPr>
                      <a:r>
                        <a:rPr lang="es-MX" sz="900" b="1">
                          <a:effectLst/>
                        </a:rPr>
                        <a:t>13/04/2015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16 DE SEPTIMBRE</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14</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19 LTS</a:t>
                      </a:r>
                      <a:endParaRPr lang="es-MX" sz="1100" b="1" dirty="0">
                        <a:effectLst/>
                        <a:latin typeface="Times New Roman"/>
                        <a:ea typeface="Times New Roman"/>
                      </a:endParaRPr>
                    </a:p>
                  </a:txBody>
                  <a:tcPr marL="44450" marR="44450" marT="0" marB="0" anchor="b"/>
                </a:tc>
              </a:tr>
              <a:tr h="160207">
                <a:tc>
                  <a:txBody>
                    <a:bodyPr/>
                    <a:lstStyle/>
                    <a:p>
                      <a:pPr algn="ctr">
                        <a:spcAft>
                          <a:spcPts val="0"/>
                        </a:spcAft>
                      </a:pPr>
                      <a:r>
                        <a:rPr lang="es-MX" sz="900" b="1">
                          <a:effectLst/>
                        </a:rPr>
                        <a:t>14/04/2015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LOMAS DE LOS NARANJOS</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30</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 42 LTS</a:t>
                      </a:r>
                      <a:endParaRPr lang="es-MX" sz="1100" b="1" dirty="0">
                        <a:effectLst/>
                        <a:latin typeface="Times New Roman"/>
                        <a:ea typeface="Times New Roman"/>
                      </a:endParaRPr>
                    </a:p>
                  </a:txBody>
                  <a:tcPr marL="44450" marR="44450" marT="0" marB="0" anchor="b"/>
                </a:tc>
              </a:tr>
              <a:tr h="186009">
                <a:tc>
                  <a:txBody>
                    <a:bodyPr/>
                    <a:lstStyle/>
                    <a:p>
                      <a:pPr algn="ctr">
                        <a:spcAft>
                          <a:spcPts val="0"/>
                        </a:spcAft>
                      </a:pPr>
                      <a:r>
                        <a:rPr lang="es-MX" sz="900" b="1">
                          <a:effectLst/>
                        </a:rPr>
                        <a:t>15/04/2015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ARBOLEDAS DE SAN ROQUE</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33</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31 LTS</a:t>
                      </a:r>
                      <a:endParaRPr lang="es-MX" sz="1100" b="1" dirty="0">
                        <a:effectLst/>
                        <a:latin typeface="Times New Roman"/>
                        <a:ea typeface="Times New Roman"/>
                      </a:endParaRPr>
                    </a:p>
                  </a:txBody>
                  <a:tcPr marL="44450" marR="44450" marT="0" marB="0" anchor="b"/>
                </a:tc>
              </a:tr>
              <a:tr h="171021">
                <a:tc>
                  <a:txBody>
                    <a:bodyPr/>
                    <a:lstStyle/>
                    <a:p>
                      <a:pPr algn="ctr">
                        <a:spcAft>
                          <a:spcPts val="0"/>
                        </a:spcAft>
                      </a:pPr>
                      <a:r>
                        <a:rPr lang="es-MX" sz="900" b="1">
                          <a:effectLst/>
                        </a:rPr>
                        <a:t>15/04/2015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REAL DE SAN ROQUE</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22</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31 LTS</a:t>
                      </a:r>
                      <a:endParaRPr lang="es-MX" sz="1100" b="1" dirty="0">
                        <a:effectLst/>
                        <a:latin typeface="Times New Roman"/>
                        <a:ea typeface="Times New Roman"/>
                      </a:endParaRPr>
                    </a:p>
                  </a:txBody>
                  <a:tcPr marL="44450" marR="44450" marT="0" marB="0" anchor="b"/>
                </a:tc>
              </a:tr>
              <a:tr h="156034">
                <a:tc>
                  <a:txBody>
                    <a:bodyPr/>
                    <a:lstStyle/>
                    <a:p>
                      <a:pPr algn="ctr">
                        <a:spcAft>
                          <a:spcPts val="0"/>
                        </a:spcAft>
                      </a:pPr>
                      <a:r>
                        <a:rPr lang="es-MX" sz="900" b="1">
                          <a:effectLst/>
                        </a:rPr>
                        <a:t>15/04/2015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HDA SAN ROQUE</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17</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24 LTS</a:t>
                      </a:r>
                      <a:endParaRPr lang="es-MX" sz="1100" b="1" dirty="0">
                        <a:effectLst/>
                        <a:latin typeface="Times New Roman"/>
                        <a:ea typeface="Times New Roman"/>
                      </a:endParaRPr>
                    </a:p>
                  </a:txBody>
                  <a:tcPr marL="44450" marR="44450" marT="0" marB="0" anchor="b"/>
                </a:tc>
              </a:tr>
              <a:tr h="181835">
                <a:tc>
                  <a:txBody>
                    <a:bodyPr/>
                    <a:lstStyle/>
                    <a:p>
                      <a:pPr algn="ctr">
                        <a:spcAft>
                          <a:spcPts val="0"/>
                        </a:spcAft>
                      </a:pPr>
                      <a:r>
                        <a:rPr lang="es-MX" sz="900" b="1">
                          <a:effectLst/>
                        </a:rPr>
                        <a:t>15/04/2015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LAS ESPINAS</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7</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10 LTS</a:t>
                      </a:r>
                      <a:endParaRPr lang="es-MX" sz="1100" b="1" dirty="0">
                        <a:effectLst/>
                        <a:latin typeface="Times New Roman"/>
                        <a:ea typeface="Times New Roman"/>
                      </a:endParaRPr>
                    </a:p>
                  </a:txBody>
                  <a:tcPr marL="44450" marR="44450" marT="0" marB="0" anchor="b"/>
                </a:tc>
              </a:tr>
              <a:tr h="193354">
                <a:tc>
                  <a:txBody>
                    <a:bodyPr/>
                    <a:lstStyle/>
                    <a:p>
                      <a:pPr algn="ctr">
                        <a:spcAft>
                          <a:spcPts val="0"/>
                        </a:spcAft>
                      </a:pPr>
                      <a:r>
                        <a:rPr lang="es-MX" sz="900" b="1" dirty="0">
                          <a:effectLst/>
                        </a:rPr>
                        <a:t>15/04/2015</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dirty="0">
                          <a:effectLst/>
                        </a:rPr>
                        <a:t>PRIVADAS DEL BOSQUE</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9</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13 LTS</a:t>
                      </a:r>
                      <a:endParaRPr lang="es-MX" sz="1100" b="1" dirty="0">
                        <a:effectLst/>
                        <a:latin typeface="Times New Roman"/>
                        <a:ea typeface="Times New Roman"/>
                      </a:endParaRPr>
                    </a:p>
                  </a:txBody>
                  <a:tcPr marL="44450" marR="44450" marT="0" marB="0" anchor="b"/>
                </a:tc>
              </a:tr>
              <a:tr h="176750">
                <a:tc>
                  <a:txBody>
                    <a:bodyPr/>
                    <a:lstStyle/>
                    <a:p>
                      <a:pPr algn="ctr">
                        <a:spcAft>
                          <a:spcPts val="0"/>
                        </a:spcAft>
                      </a:pPr>
                      <a:r>
                        <a:rPr lang="es-MX" sz="900" b="1">
                          <a:effectLst/>
                        </a:rPr>
                        <a:t>15/04/2015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ARCADIA </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86</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116 LTS</a:t>
                      </a:r>
                      <a:endParaRPr lang="es-MX" sz="1100" b="1" dirty="0">
                        <a:effectLst/>
                        <a:latin typeface="Times New Roman"/>
                        <a:ea typeface="Times New Roman"/>
                      </a:endParaRPr>
                    </a:p>
                  </a:txBody>
                  <a:tcPr marL="44450" marR="44450" marT="0" marB="0" anchor="b"/>
                </a:tc>
              </a:tr>
              <a:tr h="190347">
                <a:tc>
                  <a:txBody>
                    <a:bodyPr/>
                    <a:lstStyle/>
                    <a:p>
                      <a:pPr algn="ctr">
                        <a:spcAft>
                          <a:spcPts val="0"/>
                        </a:spcAft>
                      </a:pPr>
                      <a:r>
                        <a:rPr lang="es-MX" sz="900" b="1">
                          <a:effectLst/>
                        </a:rPr>
                        <a:t>16/04/2015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LA MASTRANZA</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8</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12 LTS</a:t>
                      </a:r>
                      <a:endParaRPr lang="es-MX" sz="1100" b="1" dirty="0">
                        <a:effectLst/>
                        <a:latin typeface="Times New Roman"/>
                        <a:ea typeface="Times New Roman"/>
                      </a:endParaRPr>
                    </a:p>
                  </a:txBody>
                  <a:tcPr marL="44450" marR="44450" marT="0" marB="0" anchor="b"/>
                </a:tc>
              </a:tr>
              <a:tr h="150917">
                <a:tc>
                  <a:txBody>
                    <a:bodyPr/>
                    <a:lstStyle/>
                    <a:p>
                      <a:pPr algn="ctr">
                        <a:spcAft>
                          <a:spcPts val="0"/>
                        </a:spcAft>
                      </a:pPr>
                      <a:r>
                        <a:rPr lang="es-MX" sz="900" b="1">
                          <a:effectLst/>
                        </a:rPr>
                        <a:t>17/04/2015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LA LOBITA</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14</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20 LTS</a:t>
                      </a:r>
                      <a:endParaRPr lang="es-MX" sz="1100" b="1" dirty="0">
                        <a:effectLst/>
                        <a:latin typeface="Times New Roman"/>
                        <a:ea typeface="Times New Roman"/>
                      </a:endParaRPr>
                    </a:p>
                  </a:txBody>
                  <a:tcPr marL="44450" marR="44450" marT="0" marB="0" anchor="b"/>
                </a:tc>
              </a:tr>
              <a:tr h="150917">
                <a:tc>
                  <a:txBody>
                    <a:bodyPr/>
                    <a:lstStyle/>
                    <a:p>
                      <a:pPr algn="ctr">
                        <a:spcAft>
                          <a:spcPts val="0"/>
                        </a:spcAft>
                      </a:pPr>
                      <a:r>
                        <a:rPr lang="es-MX" sz="900" b="1" dirty="0">
                          <a:effectLst/>
                        </a:rPr>
                        <a:t>17/04/2015</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dirty="0">
                          <a:effectLst/>
                        </a:rPr>
                        <a:t>COMUNIDAD DESAN MATEO</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dirty="0">
                          <a:effectLst/>
                        </a:rPr>
                        <a:t>17</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dirty="0">
                          <a:effectLst/>
                        </a:rPr>
                        <a:t>24 LTS</a:t>
                      </a:r>
                      <a:endParaRPr lang="es-MX" sz="1100" b="1" dirty="0">
                        <a:effectLst/>
                        <a:latin typeface="Times New Roman"/>
                        <a:ea typeface="Times New Roman"/>
                      </a:endParaRPr>
                    </a:p>
                  </a:txBody>
                  <a:tcPr marL="44450" marR="44450" marT="0" marB="0" anchor="b"/>
                </a:tc>
              </a:tr>
              <a:tr h="174031">
                <a:tc>
                  <a:txBody>
                    <a:bodyPr/>
                    <a:lstStyle/>
                    <a:p>
                      <a:pPr algn="ctr">
                        <a:spcAft>
                          <a:spcPts val="0"/>
                        </a:spcAft>
                      </a:pPr>
                      <a:r>
                        <a:rPr lang="es-MX" sz="900" b="1">
                          <a:effectLst/>
                        </a:rPr>
                        <a:t>21/04/2015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LA CIUDADELA</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18</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dirty="0">
                          <a:effectLst/>
                        </a:rPr>
                        <a:t>25 LTS</a:t>
                      </a:r>
                      <a:endParaRPr lang="es-MX" sz="1100" b="1" dirty="0">
                        <a:effectLst/>
                        <a:latin typeface="Times New Roman"/>
                        <a:ea typeface="Times New Roman"/>
                      </a:endParaRPr>
                    </a:p>
                  </a:txBody>
                  <a:tcPr marL="44450" marR="44450" marT="0" marB="0" anchor="b"/>
                </a:tc>
              </a:tr>
              <a:tr h="163154">
                <a:tc>
                  <a:txBody>
                    <a:bodyPr/>
                    <a:lstStyle/>
                    <a:p>
                      <a:pPr algn="ctr">
                        <a:spcAft>
                          <a:spcPts val="0"/>
                        </a:spcAft>
                      </a:pPr>
                      <a:r>
                        <a:rPr lang="es-MX" sz="900" b="1" dirty="0">
                          <a:effectLst/>
                        </a:rPr>
                        <a:t>21/04/2015</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ARCOS DE ZIRANDARO</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14</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20 LTS</a:t>
                      </a:r>
                      <a:endParaRPr lang="es-MX" sz="1100" b="1">
                        <a:effectLst/>
                        <a:latin typeface="Times New Roman"/>
                        <a:ea typeface="Times New Roman"/>
                      </a:endParaRPr>
                    </a:p>
                  </a:txBody>
                  <a:tcPr marL="44450" marR="44450" marT="0" marB="0" anchor="b"/>
                </a:tc>
              </a:tr>
              <a:tr h="163154">
                <a:tc>
                  <a:txBody>
                    <a:bodyPr/>
                    <a:lstStyle/>
                    <a:p>
                      <a:pPr algn="ctr">
                        <a:spcAft>
                          <a:spcPts val="0"/>
                        </a:spcAft>
                      </a:pPr>
                      <a:r>
                        <a:rPr lang="es-MX" sz="900" b="1" dirty="0">
                          <a:effectLst/>
                        </a:rPr>
                        <a:t>21/04/2015</a:t>
                      </a:r>
                      <a:endParaRPr lang="es-MX" sz="1100" b="1" dirty="0">
                        <a:effectLst/>
                        <a:latin typeface="Times New Roman"/>
                        <a:ea typeface="Times New Roman"/>
                      </a:endParaRPr>
                    </a:p>
                  </a:txBody>
                  <a:tcPr marL="44450" marR="44450" marT="0" marB="0" anchor="b"/>
                </a:tc>
                <a:tc>
                  <a:txBody>
                    <a:bodyPr/>
                    <a:lstStyle/>
                    <a:p>
                      <a:pPr algn="ctr">
                        <a:spcAft>
                          <a:spcPts val="0"/>
                        </a:spcAft>
                      </a:pPr>
                      <a:r>
                        <a:rPr lang="es-MX" sz="900" b="1">
                          <a:effectLst/>
                        </a:rPr>
                        <a:t>LA CONCORDIA</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12</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17 LTS</a:t>
                      </a:r>
                      <a:endParaRPr lang="es-MX" sz="1100" b="1">
                        <a:effectLst/>
                        <a:latin typeface="Times New Roman"/>
                        <a:ea typeface="Times New Roman"/>
                      </a:endParaRPr>
                    </a:p>
                  </a:txBody>
                  <a:tcPr marL="44450" marR="44450" marT="0" marB="0" anchor="b"/>
                </a:tc>
              </a:tr>
              <a:tr h="150917">
                <a:tc>
                  <a:txBody>
                    <a:bodyPr/>
                    <a:lstStyle/>
                    <a:p>
                      <a:pPr algn="ctr">
                        <a:spcAft>
                          <a:spcPts val="0"/>
                        </a:spcAft>
                      </a:pPr>
                      <a:r>
                        <a:rPr lang="es-MX" sz="900" b="1">
                          <a:effectLst/>
                        </a:rPr>
                        <a:t>21/04/2015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EJIDO CARRIZITOS </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30</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42 LTS</a:t>
                      </a:r>
                      <a:endParaRPr lang="es-MX" sz="1100" b="1">
                        <a:effectLst/>
                        <a:latin typeface="Times New Roman"/>
                        <a:ea typeface="Times New Roman"/>
                      </a:endParaRPr>
                    </a:p>
                  </a:txBody>
                  <a:tcPr marL="44450" marR="44450" marT="0" marB="0" anchor="b"/>
                </a:tc>
              </a:tr>
              <a:tr h="150917">
                <a:tc>
                  <a:txBody>
                    <a:bodyPr/>
                    <a:lstStyle/>
                    <a:p>
                      <a:pPr algn="ctr">
                        <a:spcAft>
                          <a:spcPts val="0"/>
                        </a:spcAft>
                      </a:pPr>
                      <a:r>
                        <a:rPr lang="es-MX" sz="900" b="1">
                          <a:effectLst/>
                        </a:rPr>
                        <a:t>21/04/2015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BOSQUES DE LA SILLA</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58</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81 LTS</a:t>
                      </a:r>
                      <a:endParaRPr lang="es-MX" sz="1100" b="1">
                        <a:effectLst/>
                        <a:latin typeface="Times New Roman"/>
                        <a:ea typeface="Times New Roman"/>
                      </a:endParaRPr>
                    </a:p>
                  </a:txBody>
                  <a:tcPr marL="44450" marR="44450" marT="0" marB="0" anchor="b"/>
                </a:tc>
              </a:tr>
              <a:tr h="160435">
                <a:tc>
                  <a:txBody>
                    <a:bodyPr/>
                    <a:lstStyle/>
                    <a:p>
                      <a:pPr algn="ctr">
                        <a:spcAft>
                          <a:spcPts val="0"/>
                        </a:spcAft>
                      </a:pPr>
                      <a:r>
                        <a:rPr lang="es-MX" sz="900" b="1">
                          <a:effectLst/>
                        </a:rPr>
                        <a:t>21/04/2015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LA CIENEGUITA</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18</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25 LTS</a:t>
                      </a:r>
                      <a:endParaRPr lang="es-MX" sz="1100" b="1">
                        <a:effectLst/>
                        <a:latin typeface="Times New Roman"/>
                        <a:ea typeface="Times New Roman"/>
                      </a:endParaRPr>
                    </a:p>
                  </a:txBody>
                  <a:tcPr marL="44450" marR="44450" marT="0" marB="0" anchor="b"/>
                </a:tc>
              </a:tr>
              <a:tr h="150917">
                <a:tc>
                  <a:txBody>
                    <a:bodyPr/>
                    <a:lstStyle/>
                    <a:p>
                      <a:pPr algn="ctr">
                        <a:spcAft>
                          <a:spcPts val="0"/>
                        </a:spcAft>
                      </a:pPr>
                      <a:r>
                        <a:rPr lang="es-MX" sz="900" b="1">
                          <a:effectLst/>
                        </a:rPr>
                        <a:t>23/04/2015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BUROCRATAS DE GUADALUPE</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15</a:t>
                      </a:r>
                      <a:endParaRPr lang="es-MX" sz="1100" b="1">
                        <a:effectLst/>
                        <a:latin typeface="Times New Roman"/>
                        <a:ea typeface="Times New Roman"/>
                      </a:endParaRPr>
                    </a:p>
                  </a:txBody>
                  <a:tcPr marL="44450" marR="44450" marT="0" marB="0" anchor="b"/>
                </a:tc>
                <a:tc>
                  <a:txBody>
                    <a:bodyPr/>
                    <a:lstStyle/>
                    <a:p>
                      <a:pPr algn="ctr">
                        <a:spcAft>
                          <a:spcPts val="0"/>
                        </a:spcAft>
                      </a:pPr>
                      <a:r>
                        <a:rPr lang="es-MX" sz="900" b="1">
                          <a:effectLst/>
                        </a:rPr>
                        <a:t> 20 LTS</a:t>
                      </a:r>
                      <a:endParaRPr lang="es-MX" sz="1100" b="1">
                        <a:effectLst/>
                        <a:latin typeface="Times New Roman"/>
                        <a:ea typeface="Times New Roman"/>
                      </a:endParaRPr>
                    </a:p>
                  </a:txBody>
                  <a:tcPr marL="44450" marR="44450" marT="0" marB="0" anchor="b"/>
                </a:tc>
              </a:tr>
              <a:tr h="150917">
                <a:tc>
                  <a:txBody>
                    <a:bodyPr/>
                    <a:lstStyle/>
                    <a:p>
                      <a:pPr>
                        <a:spcAft>
                          <a:spcPts val="0"/>
                        </a:spcAft>
                      </a:pPr>
                      <a:r>
                        <a:rPr lang="es-MX" sz="900" b="1">
                          <a:effectLst/>
                        </a:rPr>
                        <a:t> </a:t>
                      </a:r>
                      <a:endParaRPr lang="es-MX" sz="1100" b="1">
                        <a:effectLst/>
                        <a:latin typeface="Times New Roman"/>
                        <a:ea typeface="Times New Roman"/>
                      </a:endParaRPr>
                    </a:p>
                  </a:txBody>
                  <a:tcPr marL="44450" marR="44450" marT="0" marB="0" anchor="b"/>
                </a:tc>
                <a:tc>
                  <a:txBody>
                    <a:bodyPr/>
                    <a:lstStyle/>
                    <a:p>
                      <a:pPr>
                        <a:spcAft>
                          <a:spcPts val="0"/>
                        </a:spcAft>
                      </a:pPr>
                      <a:r>
                        <a:rPr lang="es-MX" sz="900" b="1" dirty="0">
                          <a:effectLst/>
                        </a:rPr>
                        <a:t> </a:t>
                      </a:r>
                      <a:endParaRPr lang="es-MX" sz="1100" b="1" dirty="0">
                        <a:effectLst/>
                        <a:latin typeface="Times New Roman"/>
                        <a:ea typeface="Times New Roman"/>
                      </a:endParaRPr>
                    </a:p>
                  </a:txBody>
                  <a:tcPr marL="44450" marR="44450" marT="0" marB="0" anchor="b"/>
                </a:tc>
                <a:tc>
                  <a:txBody>
                    <a:bodyPr/>
                    <a:lstStyle/>
                    <a:p>
                      <a:pPr>
                        <a:spcAft>
                          <a:spcPts val="0"/>
                        </a:spcAft>
                      </a:pPr>
                      <a:r>
                        <a:rPr lang="es-MX" sz="900" b="1">
                          <a:effectLst/>
                        </a:rPr>
                        <a:t> </a:t>
                      </a:r>
                      <a:endParaRPr lang="es-MX" sz="1100" b="1">
                        <a:effectLst/>
                        <a:latin typeface="Times New Roman"/>
                        <a:ea typeface="Times New Roman"/>
                      </a:endParaRPr>
                    </a:p>
                  </a:txBody>
                  <a:tcPr marL="44450" marR="44450" marT="0" marB="0" anchor="b"/>
                </a:tc>
                <a:tc>
                  <a:txBody>
                    <a:bodyPr/>
                    <a:lstStyle/>
                    <a:p>
                      <a:pPr>
                        <a:spcAft>
                          <a:spcPts val="0"/>
                        </a:spcAft>
                      </a:pPr>
                      <a:r>
                        <a:rPr lang="es-MX" sz="900" b="1" dirty="0">
                          <a:effectLst/>
                        </a:rPr>
                        <a:t> </a:t>
                      </a:r>
                      <a:endParaRPr lang="es-MX" sz="1100" b="1" dirty="0">
                        <a:effectLst/>
                        <a:latin typeface="Times New Roman"/>
                        <a:ea typeface="Times New Roman"/>
                      </a:endParaRPr>
                    </a:p>
                  </a:txBody>
                  <a:tcPr marL="44450" marR="44450" marT="0" marB="0" anchor="b"/>
                </a:tc>
              </a:tr>
            </a:tbl>
          </a:graphicData>
        </a:graphic>
      </p:graphicFrame>
      <p:sp>
        <p:nvSpPr>
          <p:cNvPr id="11" name="14 CuadroTexto"/>
          <p:cNvSpPr txBox="1">
            <a:spLocks noChangeArrowheads="1"/>
          </p:cNvSpPr>
          <p:nvPr/>
        </p:nvSpPr>
        <p:spPr bwMode="auto">
          <a:xfrm>
            <a:off x="2931727" y="1359243"/>
            <a:ext cx="2917825" cy="1077218"/>
          </a:xfrm>
          <a:prstGeom prst="rect">
            <a:avLst/>
          </a:prstGeom>
          <a:noFill/>
          <a:ln w="9525">
            <a:noFill/>
            <a:miter lim="800000"/>
            <a:headEnd/>
            <a:tailEnd/>
          </a:ln>
        </p:spPr>
        <p:txBody>
          <a:bodyPr wrap="square">
            <a:spAutoFit/>
          </a:bodyPr>
          <a:lstStyle/>
          <a:p>
            <a:endParaRPr lang="es-MX" altLang="es-MX" sz="1600" b="1" dirty="0">
              <a:latin typeface="Arial" charset="0"/>
            </a:endParaRPr>
          </a:p>
          <a:p>
            <a:pPr algn="ctr"/>
            <a:r>
              <a:rPr lang="es-MX" altLang="es-MX" sz="1600" b="1" dirty="0">
                <a:latin typeface="Arial" charset="0"/>
              </a:rPr>
              <a:t>FUMIGACIÓN </a:t>
            </a:r>
          </a:p>
          <a:p>
            <a:pPr algn="ctr"/>
            <a:r>
              <a:rPr lang="es-MX" altLang="es-MX" sz="1600" b="1" dirty="0">
                <a:latin typeface="Arial" charset="0"/>
              </a:rPr>
              <a:t>A CIELO ABIERTO</a:t>
            </a:r>
          </a:p>
          <a:p>
            <a:r>
              <a:rPr lang="es-MX" altLang="es-MX" sz="1600" b="1" dirty="0">
                <a:latin typeface="Arial" charset="0"/>
              </a:rPr>
              <a:t> </a:t>
            </a:r>
          </a:p>
        </p:txBody>
      </p:sp>
      <p:sp>
        <p:nvSpPr>
          <p:cNvPr id="12" name="3 Rectángulo"/>
          <p:cNvSpPr>
            <a:spLocks noChangeArrowheads="1"/>
          </p:cNvSpPr>
          <p:nvPr/>
        </p:nvSpPr>
        <p:spPr bwMode="auto">
          <a:xfrm>
            <a:off x="2310714" y="2196478"/>
            <a:ext cx="4616559" cy="400110"/>
          </a:xfrm>
          <a:prstGeom prst="rect">
            <a:avLst/>
          </a:prstGeom>
          <a:noFill/>
          <a:ln w="9525">
            <a:noFill/>
            <a:miter lim="800000"/>
            <a:headEnd/>
            <a:tailEnd/>
          </a:ln>
        </p:spPr>
        <p:txBody>
          <a:bodyPr wrap="square">
            <a:spAutoFit/>
          </a:bodyPr>
          <a:lstStyle/>
          <a:p>
            <a:r>
              <a:rPr lang="es-ES" sz="2000" dirty="0">
                <a:latin typeface="Arial" pitchFamily="34" charset="0"/>
                <a:cs typeface="Arial" pitchFamily="34" charset="0"/>
              </a:rPr>
              <a:t> 600 litros de químico </a:t>
            </a:r>
            <a:r>
              <a:rPr lang="es-MX" sz="2000" dirty="0">
                <a:latin typeface="Arial" pitchFamily="34" charset="0"/>
                <a:cs typeface="Arial" pitchFamily="34" charset="0"/>
              </a:rPr>
              <a:t> </a:t>
            </a:r>
            <a:r>
              <a:rPr lang="es-ES" sz="2000" dirty="0">
                <a:latin typeface="Arial" pitchFamily="34" charset="0"/>
                <a:cs typeface="Arial" pitchFamily="34" charset="0"/>
              </a:rPr>
              <a:t>( </a:t>
            </a:r>
            <a:r>
              <a:rPr lang="es-ES" sz="2000" dirty="0" smtClean="0">
                <a:latin typeface="Arial" pitchFamily="34" charset="0"/>
                <a:cs typeface="Arial" pitchFamily="34" charset="0"/>
              </a:rPr>
              <a:t>A-</a:t>
            </a:r>
            <a:r>
              <a:rPr lang="es-ES" sz="2000" dirty="0" err="1" smtClean="0">
                <a:latin typeface="Arial" pitchFamily="34" charset="0"/>
                <a:cs typeface="Arial" pitchFamily="34" charset="0"/>
              </a:rPr>
              <a:t>Quareslin</a:t>
            </a:r>
            <a:r>
              <a:rPr lang="es-ES" sz="2000" dirty="0" smtClean="0">
                <a:latin typeface="Arial" pitchFamily="34" charset="0"/>
                <a:cs typeface="Arial" pitchFamily="34" charset="0"/>
              </a:rPr>
              <a:t>)</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144024780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1"/>
          <p:cNvSpPr txBox="1"/>
          <p:nvPr/>
        </p:nvSpPr>
        <p:spPr>
          <a:xfrm>
            <a:off x="631502" y="510988"/>
            <a:ext cx="7891071"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SALUD</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graphicFrame>
        <p:nvGraphicFramePr>
          <p:cNvPr id="8" name="7 Tabla"/>
          <p:cNvGraphicFramePr>
            <a:graphicFrameLocks noGrp="1"/>
          </p:cNvGraphicFramePr>
          <p:nvPr/>
        </p:nvGraphicFramePr>
        <p:xfrm>
          <a:off x="2313710" y="4355106"/>
          <a:ext cx="4267198" cy="1004887"/>
        </p:xfrm>
        <a:graphic>
          <a:graphicData uri="http://schemas.openxmlformats.org/drawingml/2006/table">
            <a:tbl>
              <a:tblPr>
                <a:tableStyleId>{22838BEF-8BB2-4498-84A7-C5851F593DF1}</a:tableStyleId>
              </a:tblPr>
              <a:tblGrid>
                <a:gridCol w="920211"/>
                <a:gridCol w="1068906"/>
                <a:gridCol w="1032431"/>
                <a:gridCol w="1245650"/>
              </a:tblGrid>
              <a:tr h="704582">
                <a:tc>
                  <a:txBody>
                    <a:bodyPr/>
                    <a:lstStyle/>
                    <a:p>
                      <a:pPr algn="ctr" rtl="0" fontAlgn="b"/>
                      <a:r>
                        <a:rPr lang="es-MX" sz="1600" u="none" strike="noStrike" dirty="0">
                          <a:effectLst/>
                        </a:rPr>
                        <a:t>No. de Reportes</a:t>
                      </a:r>
                      <a:endParaRPr lang="es-MX" sz="1600" b="1" i="0" u="none" strike="noStrike" dirty="0">
                        <a:solidFill>
                          <a:srgbClr val="000000"/>
                        </a:solidFill>
                        <a:effectLst/>
                        <a:latin typeface="Calibri"/>
                      </a:endParaRPr>
                    </a:p>
                  </a:txBody>
                  <a:tcPr marL="9523" marR="9523" marT="9505" marB="0" anchor="b"/>
                </a:tc>
                <a:tc>
                  <a:txBody>
                    <a:bodyPr/>
                    <a:lstStyle/>
                    <a:p>
                      <a:pPr algn="ctr" fontAlgn="b"/>
                      <a:r>
                        <a:rPr lang="es-MX" sz="1600" u="none" strike="noStrike" dirty="0" smtClean="0">
                          <a:effectLst/>
                        </a:rPr>
                        <a:t>Canes </a:t>
                      </a:r>
                      <a:r>
                        <a:rPr lang="es-MX" sz="1600" u="none" strike="noStrike" dirty="0">
                          <a:effectLst/>
                        </a:rPr>
                        <a:t>Agresores</a:t>
                      </a:r>
                      <a:endParaRPr lang="es-MX" sz="1600" b="1" i="0" u="none" strike="noStrike" dirty="0">
                        <a:solidFill>
                          <a:srgbClr val="000000"/>
                        </a:solidFill>
                        <a:effectLst/>
                        <a:latin typeface="Calibri"/>
                      </a:endParaRPr>
                    </a:p>
                  </a:txBody>
                  <a:tcPr marL="9523" marR="9523" marT="9505" marB="0" anchor="b"/>
                </a:tc>
                <a:tc>
                  <a:txBody>
                    <a:bodyPr/>
                    <a:lstStyle/>
                    <a:p>
                      <a:pPr algn="ctr" rtl="0" fontAlgn="ctr"/>
                      <a:r>
                        <a:rPr lang="es-MX" sz="1600" u="none" strike="noStrike" dirty="0" smtClean="0">
                          <a:effectLst/>
                        </a:rPr>
                        <a:t>Canes</a:t>
                      </a:r>
                      <a:r>
                        <a:rPr lang="es-MX" sz="1600" u="none" strike="noStrike" baseline="0" dirty="0" smtClean="0">
                          <a:effectLst/>
                        </a:rPr>
                        <a:t> Recogidos</a:t>
                      </a:r>
                      <a:endParaRPr lang="es-MX" sz="1600" b="1" i="0" u="none" strike="noStrike" dirty="0">
                        <a:solidFill>
                          <a:srgbClr val="000000"/>
                        </a:solidFill>
                        <a:effectLst/>
                        <a:latin typeface="Calibri"/>
                      </a:endParaRPr>
                    </a:p>
                  </a:txBody>
                  <a:tcPr marL="9523" marR="9523" marT="9505" marB="0" anchor="ctr"/>
                </a:tc>
                <a:tc>
                  <a:txBody>
                    <a:bodyPr/>
                    <a:lstStyle/>
                    <a:p>
                      <a:pPr algn="ctr" fontAlgn="b"/>
                      <a:r>
                        <a:rPr lang="es-MX" sz="1600" u="none" strike="noStrike" dirty="0">
                          <a:effectLst/>
                        </a:rPr>
                        <a:t>Reportes no atendidos</a:t>
                      </a:r>
                      <a:endParaRPr lang="es-MX" sz="1600" b="1" i="0" u="none" strike="noStrike" dirty="0">
                        <a:solidFill>
                          <a:srgbClr val="000000"/>
                        </a:solidFill>
                        <a:effectLst/>
                        <a:latin typeface="Calibri"/>
                      </a:endParaRPr>
                    </a:p>
                  </a:txBody>
                  <a:tcPr marL="9523" marR="9523" marT="9505" marB="0" anchor="b"/>
                </a:tc>
              </a:tr>
              <a:tr h="300305">
                <a:tc>
                  <a:txBody>
                    <a:bodyPr/>
                    <a:lstStyle/>
                    <a:p>
                      <a:pPr algn="ctr" rtl="0" fontAlgn="b"/>
                      <a:r>
                        <a:rPr lang="es-MX" sz="1600" b="0" i="0" u="none" strike="noStrike" dirty="0" smtClean="0">
                          <a:solidFill>
                            <a:schemeClr val="dk1"/>
                          </a:solidFill>
                          <a:effectLst/>
                          <a:latin typeface="+mn-lt"/>
                        </a:rPr>
                        <a:t>200</a:t>
                      </a:r>
                      <a:endParaRPr lang="es-MX" sz="1600" b="1" i="0" u="none" strike="noStrike" dirty="0">
                        <a:solidFill>
                          <a:srgbClr val="000000"/>
                        </a:solidFill>
                        <a:effectLst/>
                        <a:latin typeface="Arial"/>
                      </a:endParaRPr>
                    </a:p>
                  </a:txBody>
                  <a:tcPr marL="9523" marR="9523" marT="9505" marB="0" anchor="b"/>
                </a:tc>
                <a:tc>
                  <a:txBody>
                    <a:bodyPr/>
                    <a:lstStyle/>
                    <a:p>
                      <a:pPr algn="ctr" fontAlgn="b"/>
                      <a:r>
                        <a:rPr lang="es-MX" sz="1600" b="0" i="0" u="none" strike="noStrike" dirty="0" smtClean="0">
                          <a:solidFill>
                            <a:schemeClr val="dk1"/>
                          </a:solidFill>
                          <a:effectLst/>
                          <a:latin typeface="+mn-lt"/>
                        </a:rPr>
                        <a:t>0</a:t>
                      </a:r>
                      <a:endParaRPr lang="es-MX" sz="1600" b="1" i="0" u="none" strike="noStrike" dirty="0">
                        <a:solidFill>
                          <a:srgbClr val="000000"/>
                        </a:solidFill>
                        <a:effectLst/>
                        <a:latin typeface="Arial"/>
                      </a:endParaRPr>
                    </a:p>
                  </a:txBody>
                  <a:tcPr marL="9523" marR="9523" marT="9505" marB="0" anchor="b"/>
                </a:tc>
                <a:tc>
                  <a:txBody>
                    <a:bodyPr/>
                    <a:lstStyle/>
                    <a:p>
                      <a:pPr algn="ctr" fontAlgn="b"/>
                      <a:r>
                        <a:rPr lang="es-MX" sz="1600" b="0" i="0" u="none" strike="noStrike" dirty="0" smtClean="0">
                          <a:solidFill>
                            <a:schemeClr val="dk1"/>
                          </a:solidFill>
                          <a:effectLst/>
                          <a:latin typeface="+mn-lt"/>
                        </a:rPr>
                        <a:t>275</a:t>
                      </a:r>
                      <a:endParaRPr lang="es-MX" sz="1600" b="1" i="0" u="none" strike="noStrike" dirty="0">
                        <a:solidFill>
                          <a:srgbClr val="000000"/>
                        </a:solidFill>
                        <a:effectLst/>
                        <a:latin typeface="Arial"/>
                      </a:endParaRPr>
                    </a:p>
                  </a:txBody>
                  <a:tcPr marL="9523" marR="9523" marT="9505" marB="0" anchor="b"/>
                </a:tc>
                <a:tc>
                  <a:txBody>
                    <a:bodyPr/>
                    <a:lstStyle/>
                    <a:p>
                      <a:pPr algn="ctr" fontAlgn="b"/>
                      <a:r>
                        <a:rPr lang="es-MX" sz="1600" u="none" strike="noStrike" dirty="0">
                          <a:effectLst/>
                        </a:rPr>
                        <a:t>0</a:t>
                      </a:r>
                      <a:endParaRPr lang="es-MX" sz="1600" b="1" i="0" u="none" strike="noStrike" dirty="0">
                        <a:solidFill>
                          <a:srgbClr val="000000"/>
                        </a:solidFill>
                        <a:effectLst/>
                        <a:latin typeface="Arial"/>
                      </a:endParaRPr>
                    </a:p>
                  </a:txBody>
                  <a:tcPr marL="9523" marR="9523" marT="9505" marB="0" anchor="b"/>
                </a:tc>
              </a:tr>
            </a:tbl>
          </a:graphicData>
        </a:graphic>
      </p:graphicFrame>
      <p:sp>
        <p:nvSpPr>
          <p:cNvPr id="9" name="1 Rectángulo"/>
          <p:cNvSpPr>
            <a:spLocks noChangeArrowheads="1"/>
          </p:cNvSpPr>
          <p:nvPr/>
        </p:nvSpPr>
        <p:spPr bwMode="auto">
          <a:xfrm>
            <a:off x="1272217" y="2189184"/>
            <a:ext cx="6132512" cy="1938992"/>
          </a:xfrm>
          <a:prstGeom prst="rect">
            <a:avLst/>
          </a:prstGeom>
          <a:noFill/>
          <a:ln w="9525">
            <a:noFill/>
            <a:miter lim="800000"/>
            <a:headEnd/>
            <a:tailEnd/>
          </a:ln>
        </p:spPr>
        <p:txBody>
          <a:bodyPr>
            <a:spAutoFit/>
          </a:bodyPr>
          <a:lstStyle/>
          <a:p>
            <a:pPr algn="just"/>
            <a:r>
              <a:rPr lang="es-ES" altLang="es-MX" sz="2000" dirty="0">
                <a:latin typeface="Arial" pitchFamily="34" charset="0"/>
                <a:cs typeface="Arial" pitchFamily="34" charset="0"/>
              </a:rPr>
              <a:t>En el mes de Abril </a:t>
            </a:r>
            <a:r>
              <a:rPr lang="es-ES" altLang="es-MX" sz="2000" dirty="0" smtClean="0">
                <a:latin typeface="Arial" pitchFamily="34" charset="0"/>
                <a:cs typeface="Arial" pitchFamily="34" charset="0"/>
              </a:rPr>
              <a:t>, </a:t>
            </a:r>
            <a:r>
              <a:rPr lang="es-ES" altLang="es-MX" sz="2000" dirty="0">
                <a:latin typeface="Arial" pitchFamily="34" charset="0"/>
                <a:cs typeface="Arial" pitchFamily="34" charset="0"/>
              </a:rPr>
              <a:t>se recibieron y </a:t>
            </a:r>
            <a:r>
              <a:rPr lang="es-ES" altLang="es-MX" sz="2000" dirty="0" smtClean="0">
                <a:latin typeface="Arial" pitchFamily="34" charset="0"/>
                <a:cs typeface="Arial" pitchFamily="34" charset="0"/>
              </a:rPr>
              <a:t>200 </a:t>
            </a:r>
            <a:r>
              <a:rPr lang="es-ES" altLang="es-MX" sz="2000" dirty="0">
                <a:latin typeface="Arial" pitchFamily="34" charset="0"/>
                <a:cs typeface="Arial" pitchFamily="34" charset="0"/>
              </a:rPr>
              <a:t>reportes ciudadanos, siendo atendidos en el </a:t>
            </a:r>
            <a:r>
              <a:rPr lang="es-ES" altLang="es-MX" sz="2000" dirty="0" smtClean="0">
                <a:latin typeface="Arial" pitchFamily="34" charset="0"/>
                <a:cs typeface="Arial" pitchFamily="34" charset="0"/>
              </a:rPr>
              <a:t>100</a:t>
            </a:r>
            <a:r>
              <a:rPr lang="es-ES" altLang="es-MX" sz="2000" dirty="0">
                <a:latin typeface="Arial" pitchFamily="34" charset="0"/>
                <a:cs typeface="Arial" pitchFamily="34" charset="0"/>
              </a:rPr>
              <a:t>% de los casos, sin reportes de canes agresores, y que </a:t>
            </a:r>
            <a:r>
              <a:rPr lang="es-ES" altLang="es-MX" sz="2000" dirty="0" smtClean="0">
                <a:latin typeface="Arial" pitchFamily="34" charset="0"/>
                <a:cs typeface="Arial" pitchFamily="34" charset="0"/>
              </a:rPr>
              <a:t>sumado </a:t>
            </a:r>
            <a:r>
              <a:rPr lang="es-ES" altLang="es-MX" sz="2000" dirty="0">
                <a:latin typeface="Arial" pitchFamily="34" charset="0"/>
                <a:cs typeface="Arial" pitchFamily="34" charset="0"/>
              </a:rPr>
              <a:t>a los recolectados en vía pública se tuvo un total </a:t>
            </a:r>
            <a:r>
              <a:rPr lang="es-ES" altLang="es-MX" sz="2000" dirty="0" smtClean="0">
                <a:latin typeface="Arial" pitchFamily="34" charset="0"/>
                <a:cs typeface="Arial" pitchFamily="34" charset="0"/>
              </a:rPr>
              <a:t>de 275 </a:t>
            </a:r>
            <a:r>
              <a:rPr lang="es-ES" altLang="es-MX" sz="2000" dirty="0">
                <a:latin typeface="Arial" pitchFamily="34" charset="0"/>
                <a:cs typeface="Arial" pitchFamily="34" charset="0"/>
              </a:rPr>
              <a:t>canes capturados, mismos que fueron derivados al  </a:t>
            </a:r>
            <a:r>
              <a:rPr lang="es-ES" altLang="es-MX" sz="2000" dirty="0" smtClean="0">
                <a:latin typeface="Arial" pitchFamily="34" charset="0"/>
                <a:cs typeface="Arial" pitchFamily="34" charset="0"/>
              </a:rPr>
              <a:t>Centro </a:t>
            </a:r>
            <a:r>
              <a:rPr lang="es-ES" altLang="es-MX" sz="2000" dirty="0">
                <a:latin typeface="Arial" pitchFamily="34" charset="0"/>
                <a:cs typeface="Arial" pitchFamily="34" charset="0"/>
              </a:rPr>
              <a:t>Antirrábico de Guadalupe, N.L.</a:t>
            </a:r>
            <a:endParaRPr lang="es-MX" altLang="es-MX" sz="2000" dirty="0">
              <a:latin typeface="Arial" pitchFamily="34" charset="0"/>
              <a:cs typeface="Arial" pitchFamily="34" charset="0"/>
            </a:endParaRPr>
          </a:p>
        </p:txBody>
      </p:sp>
      <p:sp>
        <p:nvSpPr>
          <p:cNvPr id="10" name="9 CuadroTexto"/>
          <p:cNvSpPr txBox="1"/>
          <p:nvPr/>
        </p:nvSpPr>
        <p:spPr>
          <a:xfrm>
            <a:off x="3089189" y="1421028"/>
            <a:ext cx="3249827" cy="523220"/>
          </a:xfrm>
          <a:prstGeom prst="rect">
            <a:avLst/>
          </a:prstGeom>
          <a:noFill/>
        </p:spPr>
        <p:txBody>
          <a:bodyPr wrap="square" rtlCol="0">
            <a:spAutoFit/>
          </a:bodyPr>
          <a:lstStyle/>
          <a:p>
            <a:r>
              <a:rPr lang="es-MX" sz="2800" b="1" dirty="0" smtClean="0"/>
              <a:t>Control Canino</a:t>
            </a:r>
            <a:endParaRPr lang="es-MX" sz="2800" b="1" dirty="0"/>
          </a:p>
        </p:txBody>
      </p:sp>
    </p:spTree>
    <p:extLst>
      <p:ext uri="{BB962C8B-B14F-4D97-AF65-F5344CB8AC3E}">
        <p14:creationId xmlns:p14="http://schemas.microsoft.com/office/powerpoint/2010/main" xmlns="" val="57736362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8411" y="1823186"/>
            <a:ext cx="7759521" cy="729430"/>
          </a:xfrm>
          <a:prstGeom prst="rect">
            <a:avLst/>
          </a:prstGeom>
        </p:spPr>
        <p:txBody>
          <a:bodyPr wrap="square">
            <a:spAutoFit/>
          </a:bodyPr>
          <a:lstStyle/>
          <a:p>
            <a:pPr>
              <a:lnSpc>
                <a:spcPct val="115000"/>
              </a:lnSpc>
              <a:spcAft>
                <a:spcPts val="0"/>
              </a:spcAft>
            </a:pPr>
            <a:endParaRPr lang="es-MX" b="1" dirty="0" smtClean="0">
              <a:latin typeface="Arial" pitchFamily="34" charset="0"/>
              <a:ea typeface="Calibri"/>
              <a:cs typeface="Arial" pitchFamily="34" charset="0"/>
            </a:endParaRPr>
          </a:p>
          <a:p>
            <a:pPr>
              <a:lnSpc>
                <a:spcPct val="115000"/>
              </a:lnSpc>
              <a:spcAft>
                <a:spcPts val="0"/>
              </a:spcAft>
            </a:pPr>
            <a:endParaRPr lang="es-MX" dirty="0">
              <a:ea typeface="Calibri"/>
              <a:cs typeface="Times New Roman"/>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6" name="CuadroTexto 1"/>
          <p:cNvSpPr txBox="1"/>
          <p:nvPr/>
        </p:nvSpPr>
        <p:spPr>
          <a:xfrm>
            <a:off x="1578585" y="5453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02053" y="907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2" name="11 CuadroTexto"/>
          <p:cNvSpPr txBox="1"/>
          <p:nvPr/>
        </p:nvSpPr>
        <p:spPr>
          <a:xfrm>
            <a:off x="517796" y="1616992"/>
            <a:ext cx="7858180" cy="1323439"/>
          </a:xfrm>
          <a:prstGeom prst="rect">
            <a:avLst/>
          </a:prstGeom>
          <a:noFill/>
        </p:spPr>
        <p:txBody>
          <a:bodyPr wrap="square" rtlCol="0">
            <a:spAutoFit/>
          </a:bodyPr>
          <a:lstStyle/>
          <a:p>
            <a:pPr algn="just"/>
            <a:r>
              <a:rPr lang="es-ES" sz="2000" dirty="0" smtClean="0">
                <a:latin typeface="Arial" pitchFamily="34" charset="0"/>
                <a:cs typeface="Arial" pitchFamily="34" charset="0"/>
              </a:rPr>
              <a:t>En el mes de Abril se llevaron a cabo clases de SK8 en el Skate Park ubicado en la colonia Santa Lucía de 4pm a 6pm, los días jueves y viernes del mes, en las cuales acuden alrededor de 50 jóvenes.</a:t>
            </a:r>
            <a:endParaRPr lang="es-MX" sz="2000" dirty="0">
              <a:latin typeface="Arial" pitchFamily="34" charset="0"/>
              <a:cs typeface="Arial" pitchFamily="34" charset="0"/>
            </a:endParaRPr>
          </a:p>
        </p:txBody>
      </p:sp>
      <p:pic>
        <p:nvPicPr>
          <p:cNvPr id="13" name="Picture 5" descr="C:\Documents and Settings\Usuario\Escritorio\1544590_699327063445108_275232434_n.jpg"/>
          <p:cNvPicPr>
            <a:picLocks noChangeAspect="1" noChangeArrowheads="1"/>
          </p:cNvPicPr>
          <p:nvPr/>
        </p:nvPicPr>
        <p:blipFill>
          <a:blip r:embed="rId3" cstate="print"/>
          <a:srcRect/>
          <a:stretch>
            <a:fillRect/>
          </a:stretch>
        </p:blipFill>
        <p:spPr bwMode="auto">
          <a:xfrm>
            <a:off x="1857356" y="3214686"/>
            <a:ext cx="5214974" cy="2611186"/>
          </a:xfrm>
          <a:prstGeom prst="rect">
            <a:avLst/>
          </a:prstGeom>
          <a:noFill/>
        </p:spPr>
      </p:pic>
    </p:spTree>
    <p:extLst>
      <p:ext uri="{BB962C8B-B14F-4D97-AF65-F5344CB8AC3E}">
        <p14:creationId xmlns:p14="http://schemas.microsoft.com/office/powerpoint/2010/main" xmlns="" val="368979782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1"/>
          <p:cNvSpPr txBox="1"/>
          <p:nvPr/>
        </p:nvSpPr>
        <p:spPr>
          <a:xfrm>
            <a:off x="631502" y="510988"/>
            <a:ext cx="7891071"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SALUD</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9" name="CuadroTexto 1"/>
          <p:cNvSpPr txBox="1">
            <a:spLocks noChangeArrowheads="1"/>
          </p:cNvSpPr>
          <p:nvPr/>
        </p:nvSpPr>
        <p:spPr bwMode="auto">
          <a:xfrm>
            <a:off x="-111213" y="1245800"/>
            <a:ext cx="8538519" cy="400110"/>
          </a:xfrm>
          <a:prstGeom prst="rect">
            <a:avLst/>
          </a:prstGeom>
          <a:noFill/>
          <a:ln w="9525">
            <a:noFill/>
            <a:miter lim="800000"/>
            <a:headEnd/>
            <a:tailEnd/>
          </a:ln>
        </p:spPr>
        <p:txBody>
          <a:bodyPr wrap="square">
            <a:spAutoFit/>
          </a:bodyPr>
          <a:lstStyle/>
          <a:p>
            <a:pPr algn="ctr"/>
            <a:r>
              <a:rPr lang="en-US" altLang="es-MX" sz="2000" b="1" dirty="0">
                <a:latin typeface="Arial" charset="0"/>
              </a:rPr>
              <a:t>“ CAMPAÑA EMERGENTE DE DETECCIÓN DE CÁNCER DE MAMA”</a:t>
            </a:r>
          </a:p>
        </p:txBody>
      </p:sp>
      <p:sp>
        <p:nvSpPr>
          <p:cNvPr id="10" name="1 Rectángulo"/>
          <p:cNvSpPr>
            <a:spLocks noChangeArrowheads="1"/>
          </p:cNvSpPr>
          <p:nvPr/>
        </p:nvSpPr>
        <p:spPr bwMode="auto">
          <a:xfrm>
            <a:off x="-1" y="1567625"/>
            <a:ext cx="8328455" cy="923330"/>
          </a:xfrm>
          <a:prstGeom prst="rect">
            <a:avLst/>
          </a:prstGeom>
          <a:noFill/>
          <a:ln w="9525">
            <a:noFill/>
            <a:miter lim="800000"/>
            <a:headEnd/>
            <a:tailEnd/>
          </a:ln>
        </p:spPr>
        <p:txBody>
          <a:bodyPr wrap="square">
            <a:spAutoFit/>
          </a:bodyPr>
          <a:lstStyle/>
          <a:p>
            <a:pPr algn="ctr"/>
            <a:r>
              <a:rPr lang="es-ES" altLang="es-MX" dirty="0">
                <a:latin typeface="Arial" pitchFamily="34" charset="0"/>
                <a:cs typeface="Arial" pitchFamily="34" charset="0"/>
              </a:rPr>
              <a:t>En un periodo del 24 de Marzo al 28 de Abril, se han realizado </a:t>
            </a:r>
            <a:r>
              <a:rPr lang="es-ES" altLang="es-MX" dirty="0" smtClean="0">
                <a:latin typeface="Arial" pitchFamily="34" charset="0"/>
                <a:cs typeface="Arial" pitchFamily="34" charset="0"/>
              </a:rPr>
              <a:t>173 estudios a 173 ciudadanas </a:t>
            </a:r>
            <a:r>
              <a:rPr lang="es-ES" altLang="es-MX" dirty="0">
                <a:latin typeface="Arial" pitchFamily="34" charset="0"/>
                <a:cs typeface="Arial" pitchFamily="34" charset="0"/>
              </a:rPr>
              <a:t>en la unidad de Mastografía </a:t>
            </a:r>
            <a:r>
              <a:rPr lang="es-ES" altLang="es-MX" dirty="0" smtClean="0">
                <a:latin typeface="Arial" pitchFamily="34" charset="0"/>
                <a:cs typeface="Arial" pitchFamily="34" charset="0"/>
              </a:rPr>
              <a:t>Móvil</a:t>
            </a:r>
            <a:r>
              <a:rPr lang="es-ES" altLang="es-MX" dirty="0">
                <a:latin typeface="Arial" pitchFamily="34" charset="0"/>
                <a:cs typeface="Arial" pitchFamily="34" charset="0"/>
              </a:rPr>
              <a:t>, ubicada en la </a:t>
            </a:r>
            <a:r>
              <a:rPr lang="es-ES" altLang="es-MX" dirty="0" smtClean="0">
                <a:latin typeface="Arial" pitchFamily="34" charset="0"/>
                <a:cs typeface="Arial" pitchFamily="34" charset="0"/>
              </a:rPr>
              <a:t>plaza principal del </a:t>
            </a:r>
            <a:r>
              <a:rPr lang="es-ES" altLang="es-MX" dirty="0">
                <a:latin typeface="Arial" pitchFamily="34" charset="0"/>
                <a:cs typeface="Arial" pitchFamily="34" charset="0"/>
              </a:rPr>
              <a:t>Palacio Municipal.</a:t>
            </a:r>
          </a:p>
        </p:txBody>
      </p:sp>
      <p:pic>
        <p:nvPicPr>
          <p:cNvPr id="11" name="Picture 2"/>
          <p:cNvPicPr>
            <a:picLocks noChangeAspect="1" noChangeArrowheads="1"/>
          </p:cNvPicPr>
          <p:nvPr/>
        </p:nvPicPr>
        <p:blipFill>
          <a:blip r:embed="rId2" cstate="print"/>
          <a:srcRect/>
          <a:stretch>
            <a:fillRect/>
          </a:stretch>
        </p:blipFill>
        <p:spPr bwMode="auto">
          <a:xfrm>
            <a:off x="5394539" y="2171179"/>
            <a:ext cx="3625894" cy="2674938"/>
          </a:xfrm>
          <a:prstGeom prst="rect">
            <a:avLst/>
          </a:prstGeom>
          <a:noFill/>
          <a:ln w="9525">
            <a:noFill/>
            <a:miter lim="800000"/>
            <a:headEnd/>
            <a:tailEnd/>
          </a:ln>
          <a:effectLst/>
        </p:spPr>
      </p:pic>
      <p:pic>
        <p:nvPicPr>
          <p:cNvPr id="12" name="Picture 3"/>
          <p:cNvPicPr>
            <a:picLocks noChangeAspect="1" noChangeArrowheads="1"/>
          </p:cNvPicPr>
          <p:nvPr/>
        </p:nvPicPr>
        <p:blipFill>
          <a:blip r:embed="rId3" cstate="print"/>
          <a:srcRect/>
          <a:stretch>
            <a:fillRect/>
          </a:stretch>
        </p:blipFill>
        <p:spPr bwMode="auto">
          <a:xfrm>
            <a:off x="5399904" y="4238368"/>
            <a:ext cx="3619498" cy="1841156"/>
          </a:xfrm>
          <a:prstGeom prst="rect">
            <a:avLst/>
          </a:prstGeom>
          <a:noFill/>
          <a:ln w="9525">
            <a:noFill/>
            <a:miter lim="800000"/>
            <a:headEnd/>
            <a:tailEnd/>
          </a:ln>
          <a:effectLst/>
        </p:spPr>
      </p:pic>
      <p:graphicFrame>
        <p:nvGraphicFramePr>
          <p:cNvPr id="13" name="12 Tabla"/>
          <p:cNvGraphicFramePr>
            <a:graphicFrameLocks noGrp="1"/>
          </p:cNvGraphicFramePr>
          <p:nvPr/>
        </p:nvGraphicFramePr>
        <p:xfrm>
          <a:off x="864973" y="2533822"/>
          <a:ext cx="3954161" cy="3534712"/>
        </p:xfrm>
        <a:graphic>
          <a:graphicData uri="http://schemas.openxmlformats.org/drawingml/2006/table">
            <a:tbl>
              <a:tblPr/>
              <a:tblGrid>
                <a:gridCol w="294943"/>
                <a:gridCol w="1568557"/>
                <a:gridCol w="1926511"/>
                <a:gridCol w="164150"/>
              </a:tblGrid>
              <a:tr h="162560">
                <a:tc gridSpan="4">
                  <a:txBody>
                    <a:bodyPr/>
                    <a:lstStyle/>
                    <a:p>
                      <a:pPr algn="ctr">
                        <a:lnSpc>
                          <a:spcPct val="115000"/>
                        </a:lnSpc>
                        <a:spcAft>
                          <a:spcPts val="0"/>
                        </a:spcAft>
                      </a:pPr>
                      <a:r>
                        <a:rPr lang="es-MX" sz="1100" b="1" dirty="0">
                          <a:solidFill>
                            <a:srgbClr val="365F91"/>
                          </a:solidFill>
                          <a:latin typeface="Calibri"/>
                          <a:ea typeface="Calibri"/>
                          <a:cs typeface="Times New Roman"/>
                        </a:rPr>
                        <a:t>COBERTURA DE LOS ESTUDIOS DE MASTOGRAFÍA</a:t>
                      </a:r>
                      <a:endParaRPr lang="es-MX" sz="1100" dirty="0">
                        <a:solidFill>
                          <a:srgbClr val="365F91"/>
                        </a:solidFill>
                        <a:latin typeface="Calibri"/>
                        <a:ea typeface="Calibri"/>
                        <a:cs typeface="Times New Roman"/>
                      </a:endParaRPr>
                    </a:p>
                  </a:txBody>
                  <a:tcPr marL="57828" marR="5782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162560">
                <a:tc gridSpan="3">
                  <a:txBody>
                    <a:bodyPr/>
                    <a:lstStyle/>
                    <a:p>
                      <a:pPr algn="ctr">
                        <a:lnSpc>
                          <a:spcPct val="115000"/>
                        </a:lnSpc>
                        <a:spcAft>
                          <a:spcPts val="0"/>
                        </a:spcAft>
                      </a:pPr>
                      <a:r>
                        <a:rPr lang="es-MX" sz="1100" b="1">
                          <a:solidFill>
                            <a:srgbClr val="365F91"/>
                          </a:solidFill>
                          <a:latin typeface="Calibri"/>
                          <a:ea typeface="Calibri"/>
                          <a:cs typeface="Times New Roman"/>
                        </a:rPr>
                        <a:t>COLONIAS</a:t>
                      </a:r>
                      <a:endParaRPr lang="es-MX" sz="1100">
                        <a:solidFill>
                          <a:srgbClr val="365F91"/>
                        </a:solidFill>
                        <a:latin typeface="Calibri"/>
                        <a:ea typeface="Calibri"/>
                        <a:cs typeface="Times New Roman"/>
                      </a:endParaRPr>
                    </a:p>
                  </a:txBody>
                  <a:tcPr marL="57828" marR="5782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MX"/>
                    </a:p>
                  </a:txBody>
                  <a:tcPr/>
                </a:tc>
                <a:tc hMerge="1">
                  <a:txBody>
                    <a:bodyPr/>
                    <a:lstStyle/>
                    <a:p>
                      <a:endParaRPr lang="es-MX"/>
                    </a:p>
                  </a:txBody>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w="12700" cap="flat" cmpd="sng" algn="ctr">
                      <a:solidFill>
                        <a:srgbClr val="4F81BD"/>
                      </a:solidFill>
                      <a:prstDash val="solid"/>
                      <a:round/>
                      <a:headEnd type="none" w="med" len="med"/>
                      <a:tailEnd type="none" w="med" len="med"/>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1</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tcPr>
                </a:tc>
                <a:tc>
                  <a:txBody>
                    <a:bodyPr/>
                    <a:lstStyle/>
                    <a:p>
                      <a:pPr>
                        <a:lnSpc>
                          <a:spcPct val="115000"/>
                        </a:lnSpc>
                        <a:spcAft>
                          <a:spcPts val="0"/>
                        </a:spcAft>
                      </a:pPr>
                      <a:r>
                        <a:rPr lang="es-MX" sz="1100">
                          <a:solidFill>
                            <a:srgbClr val="365F91"/>
                          </a:solidFill>
                          <a:latin typeface="Calibri"/>
                          <a:ea typeface="Calibri"/>
                          <a:cs typeface="Times New Roman"/>
                        </a:rPr>
                        <a:t>Colonia Ancón</a:t>
                      </a:r>
                    </a:p>
                  </a:txBody>
                  <a:tcPr marL="57828" marR="5782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MX" sz="1100" b="1" dirty="0" smtClean="0">
                          <a:solidFill>
                            <a:srgbClr val="365F91"/>
                          </a:solidFill>
                          <a:latin typeface="Calibri"/>
                          <a:ea typeface="Calibri"/>
                          <a:cs typeface="Times New Roman"/>
                        </a:rPr>
                        <a:t>17    </a:t>
                      </a:r>
                      <a:r>
                        <a:rPr lang="es-MX" sz="1100" dirty="0" err="1">
                          <a:solidFill>
                            <a:srgbClr val="365F91"/>
                          </a:solidFill>
                          <a:latin typeface="Calibri"/>
                          <a:ea typeface="Calibri"/>
                          <a:cs typeface="Times New Roman"/>
                        </a:rPr>
                        <a:t>Hda</a:t>
                      </a:r>
                      <a:r>
                        <a:rPr lang="es-MX" sz="1100" dirty="0">
                          <a:solidFill>
                            <a:srgbClr val="365F91"/>
                          </a:solidFill>
                          <a:latin typeface="Calibri"/>
                          <a:ea typeface="Calibri"/>
                          <a:cs typeface="Times New Roman"/>
                        </a:rPr>
                        <a:t>. Santa Lucía</a:t>
                      </a:r>
                    </a:p>
                  </a:txBody>
                  <a:tcPr marL="57828" marR="5782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2</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solidFill>
                      <a:srgbClr val="D3DFEE"/>
                    </a:solidFill>
                  </a:tcPr>
                </a:tc>
                <a:tc>
                  <a:txBody>
                    <a:bodyPr/>
                    <a:lstStyle/>
                    <a:p>
                      <a:pPr>
                        <a:lnSpc>
                          <a:spcPct val="115000"/>
                        </a:lnSpc>
                        <a:spcAft>
                          <a:spcPts val="0"/>
                        </a:spcAft>
                      </a:pPr>
                      <a:r>
                        <a:rPr lang="es-MX" sz="1100">
                          <a:solidFill>
                            <a:srgbClr val="365F91"/>
                          </a:solidFill>
                          <a:latin typeface="Calibri"/>
                          <a:ea typeface="Calibri"/>
                          <a:cs typeface="Times New Roman"/>
                        </a:rPr>
                        <a:t>Real de San Juan</a:t>
                      </a:r>
                    </a:p>
                  </a:txBody>
                  <a:tcPr marL="57828" marR="5782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a:lnSpc>
                          <a:spcPct val="115000"/>
                        </a:lnSpc>
                        <a:spcAft>
                          <a:spcPts val="0"/>
                        </a:spcAft>
                      </a:pPr>
                      <a:r>
                        <a:rPr lang="es-MX" sz="1100" b="1" dirty="0" smtClean="0">
                          <a:solidFill>
                            <a:srgbClr val="365F91"/>
                          </a:solidFill>
                          <a:latin typeface="Calibri"/>
                          <a:ea typeface="Calibri"/>
                          <a:cs typeface="Times New Roman"/>
                        </a:rPr>
                        <a:t>18     </a:t>
                      </a:r>
                      <a:r>
                        <a:rPr lang="es-MX" sz="1100" dirty="0">
                          <a:solidFill>
                            <a:srgbClr val="365F91"/>
                          </a:solidFill>
                          <a:latin typeface="Calibri"/>
                          <a:ea typeface="Calibri"/>
                          <a:cs typeface="Times New Roman"/>
                        </a:rPr>
                        <a:t>Arboledas los Naranjos</a:t>
                      </a:r>
                    </a:p>
                  </a:txBody>
                  <a:tcPr marL="57828" marR="5782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3</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tcPr>
                </a:tc>
                <a:tc>
                  <a:txBody>
                    <a:bodyPr/>
                    <a:lstStyle/>
                    <a:p>
                      <a:pPr>
                        <a:lnSpc>
                          <a:spcPct val="115000"/>
                        </a:lnSpc>
                        <a:spcAft>
                          <a:spcPts val="0"/>
                        </a:spcAft>
                      </a:pPr>
                      <a:r>
                        <a:rPr lang="es-MX" sz="1100">
                          <a:solidFill>
                            <a:srgbClr val="365F91"/>
                          </a:solidFill>
                          <a:latin typeface="Calibri"/>
                          <a:ea typeface="Calibri"/>
                          <a:cs typeface="Times New Roman"/>
                        </a:rPr>
                        <a:t>Colinas de San Juan</a:t>
                      </a:r>
                    </a:p>
                  </a:txBody>
                  <a:tcPr marL="57828" marR="5782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MX" sz="1100" b="1" dirty="0" smtClean="0">
                          <a:solidFill>
                            <a:srgbClr val="365F91"/>
                          </a:solidFill>
                          <a:latin typeface="Calibri"/>
                          <a:ea typeface="Calibri"/>
                          <a:cs typeface="Times New Roman"/>
                        </a:rPr>
                        <a:t>19    </a:t>
                      </a:r>
                      <a:r>
                        <a:rPr lang="es-MX" sz="1100" dirty="0">
                          <a:solidFill>
                            <a:srgbClr val="365F91"/>
                          </a:solidFill>
                          <a:latin typeface="Calibri"/>
                          <a:ea typeface="Calibri"/>
                          <a:cs typeface="Times New Roman"/>
                        </a:rPr>
                        <a:t>Ampliación Rancho Viejo</a:t>
                      </a:r>
                    </a:p>
                  </a:txBody>
                  <a:tcPr marL="57828" marR="5782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4</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solidFill>
                      <a:srgbClr val="D3DFEE"/>
                    </a:solidFill>
                  </a:tcPr>
                </a:tc>
                <a:tc>
                  <a:txBody>
                    <a:bodyPr/>
                    <a:lstStyle/>
                    <a:p>
                      <a:pPr>
                        <a:lnSpc>
                          <a:spcPct val="115000"/>
                        </a:lnSpc>
                        <a:spcAft>
                          <a:spcPts val="0"/>
                        </a:spcAft>
                      </a:pPr>
                      <a:r>
                        <a:rPr lang="es-MX" sz="1100">
                          <a:solidFill>
                            <a:srgbClr val="365F91"/>
                          </a:solidFill>
                          <a:latin typeface="Calibri"/>
                          <a:ea typeface="Calibri"/>
                          <a:cs typeface="Times New Roman"/>
                        </a:rPr>
                        <a:t>Villas de San Juan</a:t>
                      </a:r>
                    </a:p>
                  </a:txBody>
                  <a:tcPr marL="57828" marR="5782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a:lnSpc>
                          <a:spcPct val="115000"/>
                        </a:lnSpc>
                        <a:spcAft>
                          <a:spcPts val="0"/>
                        </a:spcAft>
                      </a:pPr>
                      <a:r>
                        <a:rPr lang="es-MX" sz="1100" b="1" dirty="0" smtClean="0">
                          <a:solidFill>
                            <a:srgbClr val="365F91"/>
                          </a:solidFill>
                          <a:latin typeface="Calibri"/>
                          <a:ea typeface="Calibri"/>
                          <a:cs typeface="Times New Roman"/>
                        </a:rPr>
                        <a:t>20</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Lomas los Naranjos</a:t>
                      </a:r>
                    </a:p>
                  </a:txBody>
                  <a:tcPr marL="57828" marR="5782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5</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tcPr>
                </a:tc>
                <a:tc>
                  <a:txBody>
                    <a:bodyPr/>
                    <a:lstStyle/>
                    <a:p>
                      <a:pPr>
                        <a:lnSpc>
                          <a:spcPct val="115000"/>
                        </a:lnSpc>
                        <a:spcAft>
                          <a:spcPts val="0"/>
                        </a:spcAft>
                      </a:pPr>
                      <a:r>
                        <a:rPr lang="es-MX" sz="1100">
                          <a:solidFill>
                            <a:srgbClr val="365F91"/>
                          </a:solidFill>
                          <a:latin typeface="Calibri"/>
                          <a:ea typeface="Calibri"/>
                          <a:cs typeface="Times New Roman"/>
                        </a:rPr>
                        <a:t>Real de San José</a:t>
                      </a:r>
                    </a:p>
                  </a:txBody>
                  <a:tcPr marL="57828" marR="5782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MX" sz="1100" b="1" dirty="0" smtClean="0">
                          <a:solidFill>
                            <a:srgbClr val="365F91"/>
                          </a:solidFill>
                          <a:latin typeface="Calibri"/>
                          <a:ea typeface="Calibri"/>
                          <a:cs typeface="Times New Roman"/>
                        </a:rPr>
                        <a:t>21</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Los Valles</a:t>
                      </a:r>
                    </a:p>
                  </a:txBody>
                  <a:tcPr marL="57828" marR="5782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6</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solidFill>
                      <a:srgbClr val="D3DFEE"/>
                    </a:solidFill>
                  </a:tcPr>
                </a:tc>
                <a:tc>
                  <a:txBody>
                    <a:bodyPr/>
                    <a:lstStyle/>
                    <a:p>
                      <a:pPr>
                        <a:lnSpc>
                          <a:spcPct val="115000"/>
                        </a:lnSpc>
                        <a:spcAft>
                          <a:spcPts val="0"/>
                        </a:spcAft>
                      </a:pPr>
                      <a:r>
                        <a:rPr lang="es-MX" sz="1100">
                          <a:solidFill>
                            <a:srgbClr val="365F91"/>
                          </a:solidFill>
                          <a:latin typeface="Calibri"/>
                          <a:ea typeface="Calibri"/>
                          <a:cs typeface="Times New Roman"/>
                        </a:rPr>
                        <a:t>Hacienda La Morena</a:t>
                      </a:r>
                    </a:p>
                  </a:txBody>
                  <a:tcPr marL="57828" marR="5782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a:lnSpc>
                          <a:spcPct val="115000"/>
                        </a:lnSpc>
                        <a:spcAft>
                          <a:spcPts val="0"/>
                        </a:spcAft>
                      </a:pPr>
                      <a:r>
                        <a:rPr lang="es-MX" sz="1100" b="1" dirty="0" smtClean="0">
                          <a:solidFill>
                            <a:srgbClr val="365F91"/>
                          </a:solidFill>
                          <a:latin typeface="Calibri"/>
                          <a:ea typeface="Calibri"/>
                          <a:cs typeface="Times New Roman"/>
                        </a:rPr>
                        <a:t>22</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Díaz Ordaz</a:t>
                      </a:r>
                    </a:p>
                  </a:txBody>
                  <a:tcPr marL="57828" marR="5782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7</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tcPr>
                </a:tc>
                <a:tc>
                  <a:txBody>
                    <a:bodyPr/>
                    <a:lstStyle/>
                    <a:p>
                      <a:pPr>
                        <a:lnSpc>
                          <a:spcPct val="115000"/>
                        </a:lnSpc>
                        <a:spcAft>
                          <a:spcPts val="0"/>
                        </a:spcAft>
                      </a:pPr>
                      <a:r>
                        <a:rPr lang="es-MX" sz="1100">
                          <a:solidFill>
                            <a:srgbClr val="365F91"/>
                          </a:solidFill>
                          <a:latin typeface="Calibri"/>
                          <a:ea typeface="Calibri"/>
                          <a:cs typeface="Times New Roman"/>
                        </a:rPr>
                        <a:t>Hacienda San José</a:t>
                      </a:r>
                    </a:p>
                  </a:txBody>
                  <a:tcPr marL="57828" marR="5782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MX" sz="1100" b="1" dirty="0" smtClean="0">
                          <a:solidFill>
                            <a:srgbClr val="365F91"/>
                          </a:solidFill>
                          <a:latin typeface="Calibri"/>
                          <a:ea typeface="Calibri"/>
                          <a:cs typeface="Times New Roman"/>
                        </a:rPr>
                        <a:t>23</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Los Encinos</a:t>
                      </a:r>
                    </a:p>
                  </a:txBody>
                  <a:tcPr marL="57828" marR="5782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8</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solidFill>
                      <a:srgbClr val="D3DFEE"/>
                    </a:solidFill>
                  </a:tcPr>
                </a:tc>
                <a:tc>
                  <a:txBody>
                    <a:bodyPr/>
                    <a:lstStyle/>
                    <a:p>
                      <a:pPr>
                        <a:lnSpc>
                          <a:spcPct val="115000"/>
                        </a:lnSpc>
                        <a:spcAft>
                          <a:spcPts val="0"/>
                        </a:spcAft>
                      </a:pPr>
                      <a:r>
                        <a:rPr lang="es-MX" sz="1100">
                          <a:solidFill>
                            <a:srgbClr val="365F91"/>
                          </a:solidFill>
                          <a:latin typeface="Calibri"/>
                          <a:ea typeface="Calibri"/>
                          <a:cs typeface="Times New Roman"/>
                        </a:rPr>
                        <a:t>Valle del Virrey</a:t>
                      </a:r>
                    </a:p>
                  </a:txBody>
                  <a:tcPr marL="57828" marR="5782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a:lnSpc>
                          <a:spcPct val="115000"/>
                        </a:lnSpc>
                        <a:spcAft>
                          <a:spcPts val="0"/>
                        </a:spcAft>
                      </a:pPr>
                      <a:r>
                        <a:rPr lang="es-MX" sz="1100" b="1" dirty="0" smtClean="0">
                          <a:solidFill>
                            <a:srgbClr val="365F91"/>
                          </a:solidFill>
                          <a:latin typeface="Calibri"/>
                          <a:ea typeface="Calibri"/>
                          <a:cs typeface="Times New Roman"/>
                        </a:rPr>
                        <a:t>24</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Ex </a:t>
                      </a:r>
                      <a:r>
                        <a:rPr lang="es-MX" sz="1100" dirty="0" err="1">
                          <a:solidFill>
                            <a:srgbClr val="365F91"/>
                          </a:solidFill>
                          <a:latin typeface="Calibri"/>
                          <a:ea typeface="Calibri"/>
                          <a:cs typeface="Times New Roman"/>
                        </a:rPr>
                        <a:t>Hda</a:t>
                      </a:r>
                      <a:r>
                        <a:rPr lang="es-MX" sz="1100" dirty="0">
                          <a:solidFill>
                            <a:srgbClr val="365F91"/>
                          </a:solidFill>
                          <a:latin typeface="Calibri"/>
                          <a:ea typeface="Calibri"/>
                          <a:cs typeface="Times New Roman"/>
                        </a:rPr>
                        <a:t>. El Rosario</a:t>
                      </a:r>
                    </a:p>
                  </a:txBody>
                  <a:tcPr marL="57828" marR="5782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62560">
                <a:tc>
                  <a:txBody>
                    <a:bodyPr/>
                    <a:lstStyle/>
                    <a:p>
                      <a:pPr>
                        <a:lnSpc>
                          <a:spcPct val="115000"/>
                        </a:lnSpc>
                        <a:spcAft>
                          <a:spcPts val="0"/>
                        </a:spcAft>
                      </a:pPr>
                      <a:r>
                        <a:rPr lang="es-MX" sz="1100" b="1">
                          <a:solidFill>
                            <a:srgbClr val="365F91"/>
                          </a:solidFill>
                          <a:latin typeface="Calibri"/>
                          <a:ea typeface="Calibri"/>
                          <a:cs typeface="Times New Roman"/>
                        </a:rPr>
                        <a:t>9</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tcPr>
                </a:tc>
                <a:tc>
                  <a:txBody>
                    <a:bodyPr/>
                    <a:lstStyle/>
                    <a:p>
                      <a:pPr>
                        <a:lnSpc>
                          <a:spcPct val="115000"/>
                        </a:lnSpc>
                        <a:spcAft>
                          <a:spcPts val="0"/>
                        </a:spcAft>
                      </a:pPr>
                      <a:r>
                        <a:rPr lang="es-MX" sz="1100">
                          <a:solidFill>
                            <a:srgbClr val="365F91"/>
                          </a:solidFill>
                          <a:latin typeface="Calibri"/>
                          <a:ea typeface="Calibri"/>
                          <a:cs typeface="Times New Roman"/>
                        </a:rPr>
                        <a:t>Jardines de Villa Juárez</a:t>
                      </a:r>
                    </a:p>
                  </a:txBody>
                  <a:tcPr marL="57828" marR="5782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MX" sz="1100" b="1" dirty="0" smtClean="0">
                          <a:solidFill>
                            <a:srgbClr val="365F91"/>
                          </a:solidFill>
                          <a:latin typeface="Calibri"/>
                          <a:ea typeface="Calibri"/>
                          <a:cs typeface="Times New Roman"/>
                        </a:rPr>
                        <a:t>25</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Privadas de San Roque</a:t>
                      </a:r>
                    </a:p>
                  </a:txBody>
                  <a:tcPr marL="57828" marR="5782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212948">
                <a:tc>
                  <a:txBody>
                    <a:bodyPr/>
                    <a:lstStyle/>
                    <a:p>
                      <a:pPr>
                        <a:lnSpc>
                          <a:spcPct val="115000"/>
                        </a:lnSpc>
                        <a:spcAft>
                          <a:spcPts val="0"/>
                        </a:spcAft>
                      </a:pPr>
                      <a:r>
                        <a:rPr lang="es-MX" sz="1100" b="1">
                          <a:solidFill>
                            <a:srgbClr val="365F91"/>
                          </a:solidFill>
                          <a:latin typeface="Calibri"/>
                          <a:ea typeface="Calibri"/>
                          <a:cs typeface="Times New Roman"/>
                        </a:rPr>
                        <a:t>10</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solidFill>
                      <a:srgbClr val="D3DFEE"/>
                    </a:solidFill>
                  </a:tcPr>
                </a:tc>
                <a:tc>
                  <a:txBody>
                    <a:bodyPr/>
                    <a:lstStyle/>
                    <a:p>
                      <a:pPr>
                        <a:lnSpc>
                          <a:spcPct val="115000"/>
                        </a:lnSpc>
                        <a:spcAft>
                          <a:spcPts val="0"/>
                        </a:spcAft>
                      </a:pPr>
                      <a:r>
                        <a:rPr lang="es-MX" sz="1100">
                          <a:solidFill>
                            <a:srgbClr val="365F91"/>
                          </a:solidFill>
                          <a:latin typeface="Calibri"/>
                          <a:ea typeface="Calibri"/>
                          <a:cs typeface="Times New Roman"/>
                        </a:rPr>
                        <a:t>San Miguelito</a:t>
                      </a:r>
                    </a:p>
                  </a:txBody>
                  <a:tcPr marL="57828" marR="5782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a:lnSpc>
                          <a:spcPct val="115000"/>
                        </a:lnSpc>
                        <a:spcAft>
                          <a:spcPts val="0"/>
                        </a:spcAft>
                      </a:pPr>
                      <a:r>
                        <a:rPr lang="es-MX" sz="1100" b="1" dirty="0" smtClean="0">
                          <a:solidFill>
                            <a:srgbClr val="365F91"/>
                          </a:solidFill>
                          <a:latin typeface="Calibri"/>
                          <a:ea typeface="Calibri"/>
                          <a:cs typeface="Times New Roman"/>
                        </a:rPr>
                        <a:t>26</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Quintas Las Sabinas</a:t>
                      </a:r>
                    </a:p>
                  </a:txBody>
                  <a:tcPr marL="57828" marR="5782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85351">
                <a:tc>
                  <a:txBody>
                    <a:bodyPr/>
                    <a:lstStyle/>
                    <a:p>
                      <a:pPr>
                        <a:lnSpc>
                          <a:spcPct val="115000"/>
                        </a:lnSpc>
                        <a:spcAft>
                          <a:spcPts val="0"/>
                        </a:spcAft>
                      </a:pPr>
                      <a:r>
                        <a:rPr lang="es-MX" sz="1100" b="1">
                          <a:solidFill>
                            <a:srgbClr val="365F91"/>
                          </a:solidFill>
                          <a:latin typeface="Calibri"/>
                          <a:ea typeface="Calibri"/>
                          <a:cs typeface="Times New Roman"/>
                        </a:rPr>
                        <a:t>11</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tcPr>
                </a:tc>
                <a:tc>
                  <a:txBody>
                    <a:bodyPr/>
                    <a:lstStyle/>
                    <a:p>
                      <a:pPr>
                        <a:lnSpc>
                          <a:spcPct val="115000"/>
                        </a:lnSpc>
                        <a:spcAft>
                          <a:spcPts val="0"/>
                        </a:spcAft>
                      </a:pPr>
                      <a:r>
                        <a:rPr lang="es-MX" sz="1100">
                          <a:solidFill>
                            <a:srgbClr val="365F91"/>
                          </a:solidFill>
                          <a:latin typeface="Calibri"/>
                          <a:ea typeface="Calibri"/>
                          <a:cs typeface="Times New Roman"/>
                        </a:rPr>
                        <a:t>Centro Juárez</a:t>
                      </a:r>
                    </a:p>
                  </a:txBody>
                  <a:tcPr marL="57828" marR="5782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MX" sz="1100" b="1" dirty="0" smtClean="0">
                          <a:solidFill>
                            <a:srgbClr val="365F91"/>
                          </a:solidFill>
                          <a:latin typeface="Calibri"/>
                          <a:ea typeface="Calibri"/>
                          <a:cs typeface="Times New Roman"/>
                        </a:rPr>
                        <a:t>27     </a:t>
                      </a:r>
                      <a:r>
                        <a:rPr lang="es-MX" sz="1100" dirty="0">
                          <a:solidFill>
                            <a:srgbClr val="365F91"/>
                          </a:solidFill>
                          <a:latin typeface="Calibri"/>
                          <a:ea typeface="Calibri"/>
                          <a:cs typeface="Times New Roman"/>
                        </a:rPr>
                        <a:t>Villas de Oriente</a:t>
                      </a:r>
                    </a:p>
                  </a:txBody>
                  <a:tcPr marL="57828" marR="5782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97708">
                <a:tc>
                  <a:txBody>
                    <a:bodyPr/>
                    <a:lstStyle/>
                    <a:p>
                      <a:pPr>
                        <a:lnSpc>
                          <a:spcPct val="115000"/>
                        </a:lnSpc>
                        <a:spcAft>
                          <a:spcPts val="0"/>
                        </a:spcAft>
                      </a:pPr>
                      <a:r>
                        <a:rPr lang="es-MX" sz="1100" b="1">
                          <a:solidFill>
                            <a:srgbClr val="365F91"/>
                          </a:solidFill>
                          <a:latin typeface="Calibri"/>
                          <a:ea typeface="Calibri"/>
                          <a:cs typeface="Times New Roman"/>
                        </a:rPr>
                        <a:t>12</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solidFill>
                      <a:srgbClr val="D3DFEE"/>
                    </a:solidFill>
                  </a:tcPr>
                </a:tc>
                <a:tc>
                  <a:txBody>
                    <a:bodyPr/>
                    <a:lstStyle/>
                    <a:p>
                      <a:pPr>
                        <a:lnSpc>
                          <a:spcPct val="115000"/>
                        </a:lnSpc>
                        <a:spcAft>
                          <a:spcPts val="0"/>
                        </a:spcAft>
                      </a:pPr>
                      <a:r>
                        <a:rPr lang="es-MX" sz="1100">
                          <a:solidFill>
                            <a:srgbClr val="365F91"/>
                          </a:solidFill>
                          <a:latin typeface="Calibri"/>
                          <a:ea typeface="Calibri"/>
                          <a:cs typeface="Times New Roman"/>
                        </a:rPr>
                        <a:t>Villas de San Juan</a:t>
                      </a:r>
                    </a:p>
                  </a:txBody>
                  <a:tcPr marL="57828" marR="5782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a:lnSpc>
                          <a:spcPct val="115000"/>
                        </a:lnSpc>
                        <a:spcAft>
                          <a:spcPts val="0"/>
                        </a:spcAft>
                      </a:pPr>
                      <a:r>
                        <a:rPr lang="es-MX" sz="1100" b="1" dirty="0" smtClean="0">
                          <a:solidFill>
                            <a:srgbClr val="365F91"/>
                          </a:solidFill>
                          <a:latin typeface="Calibri"/>
                          <a:ea typeface="Calibri"/>
                          <a:cs typeface="Times New Roman"/>
                        </a:rPr>
                        <a:t>28</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Paseo del Prado</a:t>
                      </a:r>
                    </a:p>
                  </a:txBody>
                  <a:tcPr marL="57828" marR="5782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97709">
                <a:tc>
                  <a:txBody>
                    <a:bodyPr/>
                    <a:lstStyle/>
                    <a:p>
                      <a:pPr>
                        <a:lnSpc>
                          <a:spcPct val="115000"/>
                        </a:lnSpc>
                        <a:spcAft>
                          <a:spcPts val="0"/>
                        </a:spcAft>
                      </a:pPr>
                      <a:r>
                        <a:rPr lang="es-MX" sz="1100" b="1">
                          <a:solidFill>
                            <a:srgbClr val="365F91"/>
                          </a:solidFill>
                          <a:latin typeface="Calibri"/>
                          <a:ea typeface="Calibri"/>
                          <a:cs typeface="Times New Roman"/>
                        </a:rPr>
                        <a:t>13</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tcPr>
                </a:tc>
                <a:tc>
                  <a:txBody>
                    <a:bodyPr/>
                    <a:lstStyle/>
                    <a:p>
                      <a:pPr>
                        <a:lnSpc>
                          <a:spcPct val="115000"/>
                        </a:lnSpc>
                        <a:spcAft>
                          <a:spcPts val="0"/>
                        </a:spcAft>
                      </a:pPr>
                      <a:r>
                        <a:rPr lang="es-MX" sz="1100">
                          <a:solidFill>
                            <a:srgbClr val="365F91"/>
                          </a:solidFill>
                          <a:latin typeface="Calibri"/>
                          <a:ea typeface="Calibri"/>
                          <a:cs typeface="Times New Roman"/>
                        </a:rPr>
                        <a:t>Paseo del Sabinal</a:t>
                      </a:r>
                    </a:p>
                  </a:txBody>
                  <a:tcPr marL="57828" marR="5782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MX" sz="1100" b="1" dirty="0" smtClean="0">
                          <a:solidFill>
                            <a:srgbClr val="365F91"/>
                          </a:solidFill>
                          <a:latin typeface="Calibri"/>
                          <a:ea typeface="Calibri"/>
                          <a:cs typeface="Times New Roman"/>
                        </a:rPr>
                        <a:t>29     </a:t>
                      </a:r>
                      <a:r>
                        <a:rPr lang="es-MX" sz="1100" dirty="0" err="1">
                          <a:solidFill>
                            <a:srgbClr val="365F91"/>
                          </a:solidFill>
                          <a:latin typeface="Calibri"/>
                          <a:ea typeface="Calibri"/>
                          <a:cs typeface="Times New Roman"/>
                        </a:rPr>
                        <a:t>Inf</a:t>
                      </a:r>
                      <a:r>
                        <a:rPr lang="es-MX" sz="1100" dirty="0">
                          <a:solidFill>
                            <a:srgbClr val="365F91"/>
                          </a:solidFill>
                          <a:latin typeface="Calibri"/>
                          <a:ea typeface="Calibri"/>
                          <a:cs typeface="Times New Roman"/>
                        </a:rPr>
                        <a:t>. Francisco Villa</a:t>
                      </a:r>
                    </a:p>
                  </a:txBody>
                  <a:tcPr marL="57828" marR="5782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210064">
                <a:tc>
                  <a:txBody>
                    <a:bodyPr/>
                    <a:lstStyle/>
                    <a:p>
                      <a:pPr>
                        <a:lnSpc>
                          <a:spcPct val="115000"/>
                        </a:lnSpc>
                        <a:spcAft>
                          <a:spcPts val="0"/>
                        </a:spcAft>
                      </a:pPr>
                      <a:r>
                        <a:rPr lang="es-MX" sz="1100" b="1">
                          <a:solidFill>
                            <a:srgbClr val="365F91"/>
                          </a:solidFill>
                          <a:latin typeface="Calibri"/>
                          <a:ea typeface="Calibri"/>
                          <a:cs typeface="Times New Roman"/>
                        </a:rPr>
                        <a:t>14</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solidFill>
                      <a:srgbClr val="D3DFEE"/>
                    </a:solidFill>
                  </a:tcPr>
                </a:tc>
                <a:tc>
                  <a:txBody>
                    <a:bodyPr/>
                    <a:lstStyle/>
                    <a:p>
                      <a:pPr>
                        <a:lnSpc>
                          <a:spcPct val="115000"/>
                        </a:lnSpc>
                        <a:spcAft>
                          <a:spcPts val="0"/>
                        </a:spcAft>
                      </a:pPr>
                      <a:r>
                        <a:rPr lang="es-MX" sz="1100">
                          <a:solidFill>
                            <a:srgbClr val="365F91"/>
                          </a:solidFill>
                          <a:latin typeface="Calibri"/>
                          <a:ea typeface="Calibri"/>
                          <a:cs typeface="Times New Roman"/>
                        </a:rPr>
                        <a:t>Plan de Ayutla</a:t>
                      </a:r>
                    </a:p>
                  </a:txBody>
                  <a:tcPr marL="57828" marR="5782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a:lnSpc>
                          <a:spcPct val="115000"/>
                        </a:lnSpc>
                        <a:spcAft>
                          <a:spcPts val="0"/>
                        </a:spcAft>
                      </a:pPr>
                      <a:r>
                        <a:rPr lang="es-MX" sz="1100" b="1" dirty="0" smtClean="0">
                          <a:solidFill>
                            <a:srgbClr val="365F91"/>
                          </a:solidFill>
                          <a:latin typeface="Calibri"/>
                          <a:ea typeface="Calibri"/>
                          <a:cs typeface="Times New Roman"/>
                        </a:rPr>
                        <a:t>30</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Fuentes de Juárez</a:t>
                      </a:r>
                    </a:p>
                  </a:txBody>
                  <a:tcPr marL="57828" marR="5782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210065">
                <a:tc>
                  <a:txBody>
                    <a:bodyPr/>
                    <a:lstStyle/>
                    <a:p>
                      <a:pPr>
                        <a:lnSpc>
                          <a:spcPct val="115000"/>
                        </a:lnSpc>
                        <a:spcAft>
                          <a:spcPts val="0"/>
                        </a:spcAft>
                      </a:pPr>
                      <a:r>
                        <a:rPr lang="es-MX" sz="1100" b="1">
                          <a:solidFill>
                            <a:srgbClr val="365F91"/>
                          </a:solidFill>
                          <a:latin typeface="Calibri"/>
                          <a:ea typeface="Calibri"/>
                          <a:cs typeface="Times New Roman"/>
                        </a:rPr>
                        <a:t>15</a:t>
                      </a:r>
                      <a:endParaRPr lang="es-MX" sz="1100">
                        <a:solidFill>
                          <a:srgbClr val="365F91"/>
                        </a:solidFill>
                        <a:latin typeface="Calibri"/>
                        <a:ea typeface="Calibri"/>
                        <a:cs typeface="Times New Roman"/>
                      </a:endParaRPr>
                    </a:p>
                  </a:txBody>
                  <a:tcPr marL="57828" marR="57828" marT="0" marB="0">
                    <a:lnL>
                      <a:noFill/>
                    </a:lnL>
                    <a:lnR>
                      <a:noFill/>
                    </a:lnR>
                    <a:lnT>
                      <a:noFill/>
                    </a:lnT>
                    <a:lnB>
                      <a:noFill/>
                    </a:lnB>
                  </a:tcPr>
                </a:tc>
                <a:tc>
                  <a:txBody>
                    <a:bodyPr/>
                    <a:lstStyle/>
                    <a:p>
                      <a:pPr>
                        <a:lnSpc>
                          <a:spcPct val="115000"/>
                        </a:lnSpc>
                        <a:spcAft>
                          <a:spcPts val="0"/>
                        </a:spcAft>
                      </a:pPr>
                      <a:r>
                        <a:rPr lang="es-MX" sz="1100">
                          <a:solidFill>
                            <a:srgbClr val="365F91"/>
                          </a:solidFill>
                          <a:latin typeface="Calibri"/>
                          <a:ea typeface="Calibri"/>
                          <a:cs typeface="Times New Roman"/>
                        </a:rPr>
                        <a:t>Infonavit Benito Juárez</a:t>
                      </a:r>
                    </a:p>
                  </a:txBody>
                  <a:tcPr marL="57828" marR="5782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MX" sz="1100" b="1" dirty="0" smtClean="0">
                          <a:solidFill>
                            <a:srgbClr val="365F91"/>
                          </a:solidFill>
                          <a:latin typeface="Calibri"/>
                          <a:ea typeface="Calibri"/>
                          <a:cs typeface="Times New Roman"/>
                        </a:rPr>
                        <a:t>31</a:t>
                      </a:r>
                      <a:r>
                        <a:rPr lang="es-MX" sz="1100" dirty="0" smtClean="0">
                          <a:solidFill>
                            <a:srgbClr val="365F91"/>
                          </a:solidFill>
                          <a:latin typeface="Calibri"/>
                          <a:ea typeface="Calibri"/>
                          <a:cs typeface="Times New Roman"/>
                        </a:rPr>
                        <a:t>     </a:t>
                      </a:r>
                      <a:r>
                        <a:rPr lang="es-MX" sz="1100" dirty="0" err="1">
                          <a:solidFill>
                            <a:srgbClr val="365F91"/>
                          </a:solidFill>
                          <a:latin typeface="Calibri"/>
                          <a:ea typeface="Calibri"/>
                          <a:cs typeface="Times New Roman"/>
                        </a:rPr>
                        <a:t>Inf</a:t>
                      </a:r>
                      <a:r>
                        <a:rPr lang="es-MX" sz="1100" dirty="0">
                          <a:solidFill>
                            <a:srgbClr val="365F91"/>
                          </a:solidFill>
                          <a:latin typeface="Calibri"/>
                          <a:ea typeface="Calibri"/>
                          <a:cs typeface="Times New Roman"/>
                        </a:rPr>
                        <a:t>. Benito Juárez</a:t>
                      </a:r>
                    </a:p>
                  </a:txBody>
                  <a:tcPr marL="57828" marR="5782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solidFill>
                            <a:srgbClr val="365F91"/>
                          </a:solidFill>
                          <a:latin typeface="Calibri"/>
                          <a:ea typeface="Calibri"/>
                          <a:cs typeface="Times New Roman"/>
                        </a:rPr>
                        <a:t> </a:t>
                      </a:r>
                    </a:p>
                  </a:txBody>
                  <a:tcPr marL="0" marR="0" marT="0" marB="0" anchor="ctr">
                    <a:lnL>
                      <a:noFill/>
                    </a:lnL>
                    <a:lnR>
                      <a:noFill/>
                    </a:lnR>
                    <a:lnT>
                      <a:noFill/>
                    </a:lnT>
                    <a:lnB>
                      <a:noFill/>
                    </a:lnB>
                  </a:tcPr>
                </a:tc>
              </a:tr>
              <a:tr h="172995">
                <a:tc>
                  <a:txBody>
                    <a:bodyPr/>
                    <a:lstStyle/>
                    <a:p>
                      <a:pPr>
                        <a:lnSpc>
                          <a:spcPct val="115000"/>
                        </a:lnSpc>
                        <a:spcAft>
                          <a:spcPts val="0"/>
                        </a:spcAft>
                      </a:pPr>
                      <a:r>
                        <a:rPr lang="es-MX" sz="1100" b="1">
                          <a:solidFill>
                            <a:srgbClr val="365F91"/>
                          </a:solidFill>
                          <a:latin typeface="Calibri"/>
                          <a:ea typeface="Calibri"/>
                          <a:cs typeface="Times New Roman"/>
                        </a:rPr>
                        <a:t>16</a:t>
                      </a:r>
                      <a:endParaRPr lang="es-MX" sz="1100">
                        <a:solidFill>
                          <a:srgbClr val="365F91"/>
                        </a:solidFill>
                        <a:latin typeface="Calibri"/>
                        <a:ea typeface="Calibri"/>
                        <a:cs typeface="Times New Roman"/>
                      </a:endParaRPr>
                    </a:p>
                  </a:txBody>
                  <a:tcPr marL="57828" marR="57828"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MX" sz="1100">
                          <a:solidFill>
                            <a:srgbClr val="365F91"/>
                          </a:solidFill>
                          <a:latin typeface="Calibri"/>
                          <a:ea typeface="Calibri"/>
                          <a:cs typeface="Times New Roman"/>
                        </a:rPr>
                        <a:t>Paseo Sta. Fe</a:t>
                      </a:r>
                    </a:p>
                  </a:txBody>
                  <a:tcPr marL="57828" marR="57828" marT="0" marB="0">
                    <a:lnL>
                      <a:noFill/>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MX" sz="1100" b="1" dirty="0" smtClean="0">
                          <a:solidFill>
                            <a:srgbClr val="365F91"/>
                          </a:solidFill>
                          <a:latin typeface="Calibri"/>
                          <a:ea typeface="Calibri"/>
                          <a:cs typeface="Times New Roman"/>
                        </a:rPr>
                        <a:t>32</a:t>
                      </a:r>
                      <a:r>
                        <a:rPr lang="es-MX" sz="1100" dirty="0" smtClean="0">
                          <a:solidFill>
                            <a:srgbClr val="365F91"/>
                          </a:solidFill>
                          <a:latin typeface="Calibri"/>
                          <a:ea typeface="Calibri"/>
                          <a:cs typeface="Times New Roman"/>
                        </a:rPr>
                        <a:t>     </a:t>
                      </a:r>
                      <a:r>
                        <a:rPr lang="es-MX" sz="1100" dirty="0">
                          <a:solidFill>
                            <a:srgbClr val="365F91"/>
                          </a:solidFill>
                          <a:latin typeface="Calibri"/>
                          <a:ea typeface="Calibri"/>
                          <a:cs typeface="Times New Roman"/>
                        </a:rPr>
                        <a:t>Alcatraces</a:t>
                      </a:r>
                    </a:p>
                  </a:txBody>
                  <a:tcPr marL="57828" marR="57828" marT="0" marB="0">
                    <a:lnL w="12700" cap="flat" cmpd="sng" algn="ctr">
                      <a:solidFill>
                        <a:srgbClr val="000000"/>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1000"/>
                        </a:spcAft>
                      </a:pPr>
                      <a:r>
                        <a:rPr lang="es-MX" sz="1100" dirty="0">
                          <a:solidFill>
                            <a:srgbClr val="365F91"/>
                          </a:solidFill>
                          <a:latin typeface="Calibri"/>
                          <a:ea typeface="Calibri"/>
                          <a:cs typeface="Times New Roman"/>
                        </a:rPr>
                        <a:t> </a:t>
                      </a:r>
                    </a:p>
                  </a:txBody>
                  <a:tcPr marL="0" marR="0" marT="0" marB="0" anchor="ctr">
                    <a:lnL>
                      <a:noFill/>
                    </a:lnL>
                    <a:lnR>
                      <a:noFill/>
                    </a:lnR>
                    <a:lnT>
                      <a:noFill/>
                    </a:lnT>
                    <a:lnB>
                      <a:noFill/>
                    </a:lnB>
                  </a:tcPr>
                </a:tc>
              </a:tr>
            </a:tbl>
          </a:graphicData>
        </a:graphic>
      </p:graphicFrame>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7750082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5497" y="227309"/>
            <a:ext cx="7144330" cy="523220"/>
          </a:xfrm>
          <a:prstGeom prst="rect">
            <a:avLst/>
          </a:prstGeom>
          <a:noFill/>
        </p:spPr>
        <p:txBody>
          <a:bodyPr wrap="square" rtlCol="0">
            <a:spAutoFit/>
          </a:bodyPr>
          <a:lstStyle/>
          <a:p>
            <a:r>
              <a:rPr lang="es-MX" sz="2800" b="1" i="1" dirty="0" smtClean="0">
                <a:solidFill>
                  <a:srgbClr val="FFFF00"/>
                </a:solidFill>
              </a:rPr>
              <a:t>           </a:t>
            </a:r>
            <a:endParaRPr lang="es-MX" sz="3200" b="1" i="1" dirty="0">
              <a:solidFill>
                <a:srgbClr val="FFFF00"/>
              </a:solidFill>
            </a:endParaRPr>
          </a:p>
        </p:txBody>
      </p:sp>
      <p:sp>
        <p:nvSpPr>
          <p:cNvPr id="8" name="CuadroTexto 7"/>
          <p:cNvSpPr txBox="1"/>
          <p:nvPr/>
        </p:nvSpPr>
        <p:spPr>
          <a:xfrm>
            <a:off x="1584101" y="6478073"/>
            <a:ext cx="6001555" cy="369332"/>
          </a:xfrm>
          <a:prstGeom prst="rect">
            <a:avLst/>
          </a:prstGeom>
          <a:noFill/>
        </p:spPr>
        <p:txBody>
          <a:bodyPr wrap="square" rtlCol="0">
            <a:spAutoFit/>
          </a:bodyPr>
          <a:lstStyle/>
          <a:p>
            <a:endParaRPr lang="es-MX" dirty="0"/>
          </a:p>
        </p:txBody>
      </p:sp>
      <p:sp>
        <p:nvSpPr>
          <p:cNvPr id="9" name="CuadroTexto 8"/>
          <p:cNvSpPr txBox="1"/>
          <p:nvPr/>
        </p:nvSpPr>
        <p:spPr>
          <a:xfrm>
            <a:off x="1736501" y="6630473"/>
            <a:ext cx="6001555" cy="369332"/>
          </a:xfrm>
          <a:prstGeom prst="rect">
            <a:avLst/>
          </a:prstGeom>
          <a:noFill/>
        </p:spPr>
        <p:txBody>
          <a:bodyPr wrap="square" rtlCol="0">
            <a:spAutoFit/>
          </a:bodyPr>
          <a:lstStyle/>
          <a:p>
            <a:endParaRPr lang="es-MX" dirty="0"/>
          </a:p>
        </p:txBody>
      </p:sp>
      <p:sp>
        <p:nvSpPr>
          <p:cNvPr id="12" name="CuadroTexto 11"/>
          <p:cNvSpPr txBox="1"/>
          <p:nvPr/>
        </p:nvSpPr>
        <p:spPr>
          <a:xfrm>
            <a:off x="2198730" y="429438"/>
            <a:ext cx="4700326"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SALUD</a:t>
            </a:r>
          </a:p>
        </p:txBody>
      </p:sp>
      <p:sp>
        <p:nvSpPr>
          <p:cNvPr id="15" name="CuadroTexto 3"/>
          <p:cNvSpPr txBox="1"/>
          <p:nvPr/>
        </p:nvSpPr>
        <p:spPr>
          <a:xfrm>
            <a:off x="2197515" y="587"/>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6"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pic>
        <p:nvPicPr>
          <p:cNvPr id="18" name="Picture 2" descr="C:\Users\NJUAPC5\Pictures\4 ABRIL 2015\CAPACITACIÓN  DEL FODA\20150422_122030.jpg"/>
          <p:cNvPicPr>
            <a:picLocks noChangeAspect="1" noChangeArrowheads="1"/>
          </p:cNvPicPr>
          <p:nvPr/>
        </p:nvPicPr>
        <p:blipFill>
          <a:blip r:embed="rId2" cstate="print"/>
          <a:srcRect/>
          <a:stretch>
            <a:fillRect/>
          </a:stretch>
        </p:blipFill>
        <p:spPr bwMode="auto">
          <a:xfrm>
            <a:off x="494270" y="3459893"/>
            <a:ext cx="2787010" cy="2619632"/>
          </a:xfrm>
          <a:prstGeom prst="rect">
            <a:avLst/>
          </a:prstGeom>
          <a:noFill/>
        </p:spPr>
      </p:pic>
      <p:pic>
        <p:nvPicPr>
          <p:cNvPr id="19" name="Picture 3" descr="C:\Users\NJUAPC5\Pictures\4 ABRIL 2015\CAPACITACIÓN  DEL FODA\20150422_112954.jpg"/>
          <p:cNvPicPr>
            <a:picLocks noChangeAspect="1" noChangeArrowheads="1"/>
          </p:cNvPicPr>
          <p:nvPr/>
        </p:nvPicPr>
        <p:blipFill>
          <a:blip r:embed="rId3" cstate="print"/>
          <a:srcRect/>
          <a:stretch>
            <a:fillRect/>
          </a:stretch>
        </p:blipFill>
        <p:spPr bwMode="auto">
          <a:xfrm>
            <a:off x="5926001" y="3435179"/>
            <a:ext cx="2785513" cy="2582562"/>
          </a:xfrm>
          <a:prstGeom prst="rect">
            <a:avLst/>
          </a:prstGeom>
          <a:noFill/>
        </p:spPr>
      </p:pic>
      <p:pic>
        <p:nvPicPr>
          <p:cNvPr id="20" name="Picture 4" descr="C:\Users\NJUAPC5\Pictures\4 ABRIL 2015\CAPACITACIÓN  DEL FODA\20150422_114043.jpg"/>
          <p:cNvPicPr>
            <a:picLocks noChangeAspect="1" noChangeArrowheads="1"/>
          </p:cNvPicPr>
          <p:nvPr/>
        </p:nvPicPr>
        <p:blipFill>
          <a:blip r:embed="rId4" cstate="print"/>
          <a:srcRect/>
          <a:stretch>
            <a:fillRect/>
          </a:stretch>
        </p:blipFill>
        <p:spPr bwMode="auto">
          <a:xfrm>
            <a:off x="3389870" y="3447536"/>
            <a:ext cx="2410691" cy="2607274"/>
          </a:xfrm>
          <a:prstGeom prst="rect">
            <a:avLst/>
          </a:prstGeom>
          <a:noFill/>
        </p:spPr>
      </p:pic>
      <p:sp>
        <p:nvSpPr>
          <p:cNvPr id="23" name="22 Rectángulo"/>
          <p:cNvSpPr/>
          <p:nvPr/>
        </p:nvSpPr>
        <p:spPr>
          <a:xfrm>
            <a:off x="234777" y="1274460"/>
            <a:ext cx="8130747" cy="2246769"/>
          </a:xfrm>
          <a:prstGeom prst="rect">
            <a:avLst/>
          </a:prstGeom>
        </p:spPr>
        <p:txBody>
          <a:bodyPr wrap="square">
            <a:spAutoFit/>
          </a:bodyPr>
          <a:lstStyle/>
          <a:p>
            <a:pPr algn="just"/>
            <a:r>
              <a:rPr lang="es-ES" sz="2000" dirty="0" smtClean="0">
                <a:latin typeface="Arial" pitchFamily="34" charset="0"/>
                <a:cs typeface="Arial" pitchFamily="34" charset="0"/>
              </a:rPr>
              <a:t>Evaluación por parte de la Universidad Autónoma de Nuevo León, sobre el programa Elige Cuidarte, realizando el análisis FODA (</a:t>
            </a:r>
            <a:r>
              <a:rPr lang="es-MX" sz="2000" dirty="0" smtClean="0">
                <a:latin typeface="Arial" pitchFamily="34" charset="0"/>
                <a:cs typeface="Arial" pitchFamily="34" charset="0"/>
              </a:rPr>
              <a:t>análisis que  tiene  como  objetivo identiﬁcar  y analizar  las  Fuerzas  y  Debilidades  de  la  Institución  u Organización,  así  como  también  las  Oportunidades  y Amenazas, que presenta la información que se ha recolectado), mismo que tuvo lugar en la sala de juntas de la Oficina de Acción Comunitaria. </a:t>
            </a: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xmlns="" val="190397008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2" name="CuadroTexto 1"/>
          <p:cNvSpPr txBox="1"/>
          <p:nvPr/>
        </p:nvSpPr>
        <p:spPr>
          <a:xfrm>
            <a:off x="631502" y="510988"/>
            <a:ext cx="7891071"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SALUD</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8" name="1 Rectángulo"/>
          <p:cNvSpPr>
            <a:spLocks noChangeArrowheads="1"/>
          </p:cNvSpPr>
          <p:nvPr/>
        </p:nvSpPr>
        <p:spPr bwMode="auto">
          <a:xfrm>
            <a:off x="420129" y="2131241"/>
            <a:ext cx="8155459" cy="2862322"/>
          </a:xfrm>
          <a:prstGeom prst="rect">
            <a:avLst/>
          </a:prstGeom>
          <a:noFill/>
          <a:ln w="9525">
            <a:noFill/>
            <a:miter lim="800000"/>
            <a:headEnd/>
            <a:tailEnd/>
          </a:ln>
        </p:spPr>
        <p:txBody>
          <a:bodyPr wrap="square">
            <a:spAutoFit/>
          </a:bodyPr>
          <a:lstStyle/>
          <a:p>
            <a:pPr algn="just"/>
            <a:r>
              <a:rPr lang="es-ES" sz="2000" dirty="0">
                <a:latin typeface="Arial" pitchFamily="34" charset="0"/>
                <a:cs typeface="Arial" pitchFamily="34" charset="0"/>
              </a:rPr>
              <a:t>Con las actividades del componente de </a:t>
            </a:r>
            <a:r>
              <a:rPr lang="es-ES" sz="2000" dirty="0" err="1">
                <a:latin typeface="Arial" pitchFamily="34" charset="0"/>
                <a:cs typeface="Arial" pitchFamily="34" charset="0"/>
              </a:rPr>
              <a:t>abatización</a:t>
            </a:r>
            <a:r>
              <a:rPr lang="es-ES" sz="2000" dirty="0">
                <a:latin typeface="Arial" pitchFamily="34" charset="0"/>
                <a:cs typeface="Arial" pitchFamily="34" charset="0"/>
              </a:rPr>
              <a:t> se lograron beneficiar a 9,516 habitantes, se visitaron  6,012 domicilios de los cuales se trataron 2,379 permanecieron cerrados 2075  y  1009  viviendas resultaron deshabitadas, permaneciendo 303 renuentes.</a:t>
            </a:r>
            <a:endParaRPr lang="es-MX" sz="2000" dirty="0">
              <a:latin typeface="Arial" pitchFamily="34" charset="0"/>
              <a:cs typeface="Arial" pitchFamily="34" charset="0"/>
            </a:endParaRPr>
          </a:p>
          <a:p>
            <a:pPr algn="just"/>
            <a:r>
              <a:rPr lang="es-ES" sz="2000" dirty="0">
                <a:latin typeface="Arial" pitchFamily="34" charset="0"/>
                <a:cs typeface="Arial" pitchFamily="34" charset="0"/>
              </a:rPr>
              <a:t> </a:t>
            </a:r>
            <a:endParaRPr lang="es-MX" sz="2000" dirty="0">
              <a:latin typeface="Arial" pitchFamily="34" charset="0"/>
              <a:cs typeface="Arial" pitchFamily="34" charset="0"/>
            </a:endParaRPr>
          </a:p>
          <a:p>
            <a:pPr algn="just"/>
            <a:r>
              <a:rPr lang="es-ES" sz="2000" dirty="0">
                <a:latin typeface="Arial" pitchFamily="34" charset="0"/>
                <a:cs typeface="Arial" pitchFamily="34" charset="0"/>
              </a:rPr>
              <a:t>En cuanto a los depósitos se revisaron 15,305, de los cuales se </a:t>
            </a:r>
            <a:r>
              <a:rPr lang="es-ES" sz="2000" dirty="0" err="1">
                <a:latin typeface="Arial" pitchFamily="34" charset="0"/>
                <a:cs typeface="Arial" pitchFamily="34" charset="0"/>
              </a:rPr>
              <a:t>abatizaron</a:t>
            </a:r>
            <a:r>
              <a:rPr lang="es-ES" sz="2000" dirty="0">
                <a:latin typeface="Arial" pitchFamily="34" charset="0"/>
                <a:cs typeface="Arial" pitchFamily="34" charset="0"/>
              </a:rPr>
              <a:t> 3,159, se eliminaron 3,931, se controlaron 4,212, y no fueron tratados 4,501. Aplicándose  1,926 dosis de abate, en un periodo que va del 3 al 29 de abril del 2015.</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123351385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4"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6" name="CuadroTexto 1"/>
          <p:cNvSpPr txBox="1"/>
          <p:nvPr/>
        </p:nvSpPr>
        <p:spPr>
          <a:xfrm>
            <a:off x="844446" y="1769249"/>
            <a:ext cx="7223452" cy="707886"/>
          </a:xfrm>
          <a:prstGeom prst="rect">
            <a:avLst/>
          </a:prstGeom>
          <a:noFill/>
        </p:spPr>
        <p:txBody>
          <a:bodyPr wrap="none" rtlCol="0">
            <a:spAutoFit/>
          </a:bodyPr>
          <a:lstStyle/>
          <a:p>
            <a:pPr algn="ctr"/>
            <a:r>
              <a:rPr lang="es-ES" sz="2000" dirty="0" smtClean="0">
                <a:latin typeface="Arial" panose="020B0604020202020204" pitchFamily="34" charset="0"/>
                <a:cs typeface="Arial" panose="020B0604020202020204" pitchFamily="34" charset="0"/>
              </a:rPr>
              <a:t>Clases de Guitarra y Trompeta impartidas por el </a:t>
            </a:r>
          </a:p>
          <a:p>
            <a:pPr algn="ctr"/>
            <a:r>
              <a:rPr lang="es-ES" sz="2000" dirty="0" smtClean="0">
                <a:latin typeface="Arial" panose="020B0604020202020204" pitchFamily="34" charset="0"/>
                <a:cs typeface="Arial" panose="020B0604020202020204" pitchFamily="34" charset="0"/>
              </a:rPr>
              <a:t>Maestro Juan Ernesto Cantú Mata, en la Delegación Coahuila</a:t>
            </a:r>
            <a:endParaRPr lang="es-ES" sz="2000" dirty="0">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 xmlns:p14="http://schemas.microsoft.com/office/powerpoint/2010/main" val="3074537646"/>
              </p:ext>
            </p:extLst>
          </p:nvPr>
        </p:nvGraphicFramePr>
        <p:xfrm>
          <a:off x="1766340" y="2949285"/>
          <a:ext cx="5361140" cy="856596"/>
        </p:xfrm>
        <a:graphic>
          <a:graphicData uri="http://schemas.openxmlformats.org/drawingml/2006/table">
            <a:tbl>
              <a:tblPr firstRow="1" bandRow="1">
                <a:tableStyleId>{5C22544A-7EE6-4342-B048-85BDC9FD1C3A}</a:tableStyleId>
              </a:tblPr>
              <a:tblGrid>
                <a:gridCol w="1711891"/>
                <a:gridCol w="1711891"/>
                <a:gridCol w="1937358"/>
              </a:tblGrid>
              <a:tr h="483092">
                <a:tc>
                  <a:txBody>
                    <a:bodyPr/>
                    <a:lstStyle/>
                    <a:p>
                      <a:pPr algn="ctr"/>
                      <a:r>
                        <a:rPr lang="es-MX" b="1" dirty="0" smtClean="0">
                          <a:solidFill>
                            <a:schemeClr val="tx1"/>
                          </a:solidFill>
                          <a:latin typeface="Arial" pitchFamily="34" charset="0"/>
                          <a:cs typeface="Arial" pitchFamily="34" charset="0"/>
                        </a:rPr>
                        <a:t>MES</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NIÑOS</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ACTIVIDADES</a:t>
                      </a:r>
                      <a:endParaRPr lang="es-MX" b="1" dirty="0">
                        <a:solidFill>
                          <a:schemeClr val="tx1"/>
                        </a:solidFill>
                        <a:latin typeface="Arial" pitchFamily="34" charset="0"/>
                        <a:cs typeface="Arial" pitchFamily="34" charset="0"/>
                      </a:endParaRPr>
                    </a:p>
                  </a:txBody>
                  <a:tcPr/>
                </a:tc>
              </a:tr>
              <a:tr h="373504">
                <a:tc>
                  <a:txBody>
                    <a:bodyPr/>
                    <a:lstStyle/>
                    <a:p>
                      <a:pPr algn="ctr"/>
                      <a:r>
                        <a:rPr lang="es-MX" b="0" dirty="0" smtClean="0">
                          <a:solidFill>
                            <a:schemeClr val="tx1"/>
                          </a:solidFill>
                          <a:latin typeface="Arial" pitchFamily="34" charset="0"/>
                          <a:cs typeface="Arial" pitchFamily="34" charset="0"/>
                        </a:rPr>
                        <a:t>ABRIL</a:t>
                      </a:r>
                      <a:endParaRPr lang="es-MX" b="0" dirty="0">
                        <a:solidFill>
                          <a:schemeClr val="tx1"/>
                        </a:solidFill>
                        <a:latin typeface="Arial" pitchFamily="34" charset="0"/>
                        <a:cs typeface="Arial" pitchFamily="34" charset="0"/>
                      </a:endParaRPr>
                    </a:p>
                  </a:txBody>
                  <a:tcPr/>
                </a:tc>
                <a:tc>
                  <a:txBody>
                    <a:bodyPr/>
                    <a:lstStyle/>
                    <a:p>
                      <a:pPr algn="ctr"/>
                      <a:r>
                        <a:rPr lang="es-MX" b="0" dirty="0" smtClean="0">
                          <a:solidFill>
                            <a:schemeClr val="tx1"/>
                          </a:solidFill>
                          <a:latin typeface="Arial" pitchFamily="34" charset="0"/>
                          <a:cs typeface="Arial" pitchFamily="34" charset="0"/>
                        </a:rPr>
                        <a:t>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0" dirty="0" smtClean="0">
                          <a:solidFill>
                            <a:schemeClr val="tx1"/>
                          </a:solidFill>
                          <a:latin typeface="Arial" pitchFamily="34" charset="0"/>
                          <a:cs typeface="Arial" pitchFamily="34" charset="0"/>
                        </a:rPr>
                        <a:t>GUITARRA </a:t>
                      </a:r>
                    </a:p>
                  </a:txBody>
                  <a:tcPr/>
                </a:tc>
              </a:tr>
            </a:tbl>
          </a:graphicData>
        </a:graphic>
      </p:graphicFrame>
      <p:graphicFrame>
        <p:nvGraphicFramePr>
          <p:cNvPr id="8" name="7 Tabla"/>
          <p:cNvGraphicFramePr>
            <a:graphicFrameLocks noGrp="1"/>
          </p:cNvGraphicFramePr>
          <p:nvPr>
            <p:extLst>
              <p:ext uri="{D42A27DB-BD31-4B8C-83A1-F6EECF244321}">
                <p14:modId xmlns="" xmlns:p14="http://schemas.microsoft.com/office/powerpoint/2010/main" val="3763902917"/>
              </p:ext>
            </p:extLst>
          </p:nvPr>
        </p:nvGraphicFramePr>
        <p:xfrm>
          <a:off x="1840501" y="4584113"/>
          <a:ext cx="5349439" cy="914644"/>
        </p:xfrm>
        <a:graphic>
          <a:graphicData uri="http://schemas.openxmlformats.org/drawingml/2006/table">
            <a:tbl>
              <a:tblPr firstRow="1" bandRow="1">
                <a:tableStyleId>{5C22544A-7EE6-4342-B048-85BDC9FD1C3A}</a:tableStyleId>
              </a:tblPr>
              <a:tblGrid>
                <a:gridCol w="1721139"/>
                <a:gridCol w="1845154"/>
                <a:gridCol w="1783146"/>
              </a:tblGrid>
              <a:tr h="463876">
                <a:tc>
                  <a:txBody>
                    <a:bodyPr/>
                    <a:lstStyle/>
                    <a:p>
                      <a:pPr algn="ctr"/>
                      <a:r>
                        <a:rPr lang="es-MX" b="1" dirty="0" smtClean="0">
                          <a:solidFill>
                            <a:schemeClr val="tx1"/>
                          </a:solidFill>
                          <a:latin typeface="Arial" pitchFamily="34" charset="0"/>
                          <a:cs typeface="Arial" pitchFamily="34" charset="0"/>
                        </a:rPr>
                        <a:t>MES</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NIÑOS</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ACTIVIDADES</a:t>
                      </a:r>
                      <a:endParaRPr lang="es-MX" b="1" dirty="0">
                        <a:solidFill>
                          <a:schemeClr val="tx1"/>
                        </a:solidFill>
                        <a:latin typeface="Arial" pitchFamily="34" charset="0"/>
                        <a:cs typeface="Arial" pitchFamily="34" charset="0"/>
                      </a:endParaRPr>
                    </a:p>
                  </a:txBody>
                  <a:tcPr/>
                </a:tc>
              </a:tr>
              <a:tr h="450768">
                <a:tc>
                  <a:txBody>
                    <a:bodyPr/>
                    <a:lstStyle/>
                    <a:p>
                      <a:pPr algn="ctr"/>
                      <a:r>
                        <a:rPr lang="es-MX" b="0" dirty="0" smtClean="0">
                          <a:solidFill>
                            <a:schemeClr val="tx1"/>
                          </a:solidFill>
                          <a:latin typeface="Arial" pitchFamily="34" charset="0"/>
                          <a:cs typeface="Arial" pitchFamily="34" charset="0"/>
                        </a:rPr>
                        <a:t>ABRIL</a:t>
                      </a:r>
                      <a:endParaRPr lang="es-MX" b="0" dirty="0">
                        <a:solidFill>
                          <a:schemeClr val="tx1"/>
                        </a:solidFill>
                        <a:latin typeface="Arial" pitchFamily="34" charset="0"/>
                        <a:cs typeface="Arial" pitchFamily="34" charset="0"/>
                      </a:endParaRPr>
                    </a:p>
                  </a:txBody>
                  <a:tcPr/>
                </a:tc>
                <a:tc>
                  <a:txBody>
                    <a:bodyPr/>
                    <a:lstStyle/>
                    <a:p>
                      <a:pPr algn="ctr"/>
                      <a:r>
                        <a:rPr lang="es-MX" b="0" dirty="0" smtClean="0">
                          <a:solidFill>
                            <a:schemeClr val="tx1"/>
                          </a:solidFill>
                          <a:latin typeface="Arial" pitchFamily="34" charset="0"/>
                          <a:cs typeface="Arial" pitchFamily="34" charset="0"/>
                        </a:rPr>
                        <a:t>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0" dirty="0" smtClean="0">
                          <a:solidFill>
                            <a:schemeClr val="tx1"/>
                          </a:solidFill>
                          <a:latin typeface="Arial" pitchFamily="34" charset="0"/>
                          <a:cs typeface="Arial" pitchFamily="34" charset="0"/>
                        </a:rPr>
                        <a:t>TROMPETA</a:t>
                      </a:r>
                    </a:p>
                  </a:txBody>
                  <a:tcPr/>
                </a:tc>
              </a:tr>
            </a:tbl>
          </a:graphicData>
        </a:graphic>
      </p:graphicFrame>
    </p:spTree>
    <p:extLst>
      <p:ext uri="{BB962C8B-B14F-4D97-AF65-F5344CB8AC3E}">
        <p14:creationId xmlns:p14="http://schemas.microsoft.com/office/powerpoint/2010/main" xmlns="" val="557240405"/>
      </p:ext>
    </p:extLst>
  </p:cSld>
  <p:clrMapOvr>
    <a:masterClrMapping/>
  </p:clrMapOvr>
  <p:transition spd="slow">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pic>
        <p:nvPicPr>
          <p:cNvPr id="6" name="5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8815" y="2881052"/>
            <a:ext cx="3540659" cy="2551181"/>
          </a:xfrm>
          <a:prstGeom prst="rect">
            <a:avLst/>
          </a:prstGeom>
          <a:ln w="38100">
            <a:solidFill>
              <a:srgbClr val="0070C0"/>
            </a:solidFill>
          </a:ln>
        </p:spPr>
      </p:pic>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01133" y="2871655"/>
            <a:ext cx="3376247" cy="2532185"/>
          </a:xfrm>
          <a:prstGeom prst="rect">
            <a:avLst/>
          </a:prstGeom>
          <a:ln w="38100">
            <a:solidFill>
              <a:srgbClr val="0070C0"/>
            </a:solidFill>
          </a:ln>
        </p:spPr>
      </p:pic>
      <p:sp>
        <p:nvSpPr>
          <p:cNvPr id="9" name="8 CuadroTexto"/>
          <p:cNvSpPr txBox="1"/>
          <p:nvPr/>
        </p:nvSpPr>
        <p:spPr>
          <a:xfrm>
            <a:off x="1348259" y="1457065"/>
            <a:ext cx="6212909" cy="1200329"/>
          </a:xfrm>
          <a:prstGeom prst="rect">
            <a:avLst/>
          </a:prstGeom>
          <a:noFill/>
        </p:spPr>
        <p:txBody>
          <a:bodyPr wrap="square" rtlCol="0">
            <a:spAutoFit/>
          </a:bodyPr>
          <a:lstStyle/>
          <a:p>
            <a:pPr algn="ctr"/>
            <a:r>
              <a:rPr lang="es-MX" sz="2400" dirty="0" smtClean="0">
                <a:latin typeface="Arial" pitchFamily="34" charset="0"/>
                <a:cs typeface="Arial" pitchFamily="34" charset="0"/>
              </a:rPr>
              <a:t>Se impartieron 10 clases de Apoyo Escolar</a:t>
            </a:r>
          </a:p>
          <a:p>
            <a:pPr algn="ctr"/>
            <a:r>
              <a:rPr lang="es-MX" sz="2400" dirty="0" smtClean="0">
                <a:latin typeface="Arial" pitchFamily="34" charset="0"/>
                <a:cs typeface="Arial" pitchFamily="34" charset="0"/>
              </a:rPr>
              <a:t>durante este mes, de la materia de Español y Matemáticas</a:t>
            </a:r>
            <a:endParaRPr lang="es-MX" sz="2400" dirty="0">
              <a:latin typeface="Arial" pitchFamily="34" charset="0"/>
              <a:cs typeface="Arial" pitchFamily="34" charset="0"/>
            </a:endParaRPr>
          </a:p>
        </p:txBody>
      </p:sp>
    </p:spTree>
    <p:extLst>
      <p:ext uri="{BB962C8B-B14F-4D97-AF65-F5344CB8AC3E}">
        <p14:creationId xmlns:p14="http://schemas.microsoft.com/office/powerpoint/2010/main" xmlns="" val="3995044853"/>
      </p:ext>
    </p:extLst>
  </p:cSld>
  <p:clrMapOvr>
    <a:masterClrMapping/>
  </p:clrMapOvr>
  <p:transition spd="slow">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887423" y="562833"/>
            <a:ext cx="3177473"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BAILOTERAPIA</a:t>
            </a:r>
            <a:endParaRPr lang="es-ES" sz="30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graphicFrame>
        <p:nvGraphicFramePr>
          <p:cNvPr id="7" name="6 Tabla"/>
          <p:cNvGraphicFramePr>
            <a:graphicFrameLocks noGrp="1"/>
          </p:cNvGraphicFramePr>
          <p:nvPr>
            <p:extLst>
              <p:ext uri="{D42A27DB-BD31-4B8C-83A1-F6EECF244321}">
                <p14:modId xmlns="" xmlns:p14="http://schemas.microsoft.com/office/powerpoint/2010/main" val="2865216363"/>
              </p:ext>
            </p:extLst>
          </p:nvPr>
        </p:nvGraphicFramePr>
        <p:xfrm>
          <a:off x="794736" y="4798193"/>
          <a:ext cx="7137680" cy="1129322"/>
        </p:xfrm>
        <a:graphic>
          <a:graphicData uri="http://schemas.openxmlformats.org/drawingml/2006/table">
            <a:tbl>
              <a:tblPr firstRow="1" bandRow="1">
                <a:tableStyleId>{5C22544A-7EE6-4342-B048-85BDC9FD1C3A}</a:tableStyleId>
              </a:tblPr>
              <a:tblGrid>
                <a:gridCol w="1784420"/>
                <a:gridCol w="1784420"/>
                <a:gridCol w="1784420"/>
                <a:gridCol w="1784420"/>
              </a:tblGrid>
              <a:tr h="728490">
                <a:tc>
                  <a:txBody>
                    <a:bodyPr/>
                    <a:lstStyle/>
                    <a:p>
                      <a:pPr algn="ctr"/>
                      <a:r>
                        <a:rPr lang="es-MX" dirty="0" smtClean="0">
                          <a:solidFill>
                            <a:schemeClr val="tx1"/>
                          </a:solidFill>
                          <a:latin typeface="Arial" pitchFamily="34" charset="0"/>
                          <a:cs typeface="Arial" pitchFamily="34" charset="0"/>
                        </a:rPr>
                        <a:t>MES</a:t>
                      </a:r>
                      <a:endParaRPr lang="es-MX" dirty="0">
                        <a:solidFill>
                          <a:schemeClr val="tx1"/>
                        </a:solidFill>
                        <a:latin typeface="Arial" pitchFamily="34" charset="0"/>
                        <a:cs typeface="Arial" pitchFamily="34" charset="0"/>
                      </a:endParaRPr>
                    </a:p>
                  </a:txBody>
                  <a:tcPr>
                    <a:noFill/>
                  </a:tcPr>
                </a:tc>
                <a:tc>
                  <a:txBody>
                    <a:bodyPr/>
                    <a:lstStyle/>
                    <a:p>
                      <a:pPr algn="ctr"/>
                      <a:r>
                        <a:rPr lang="es-MX" dirty="0" smtClean="0">
                          <a:solidFill>
                            <a:schemeClr val="tx1"/>
                          </a:solidFill>
                          <a:latin typeface="Arial" pitchFamily="34" charset="0"/>
                          <a:cs typeface="Arial" pitchFamily="34" charset="0"/>
                        </a:rPr>
                        <a:t>TURNO MATUTINO</a:t>
                      </a:r>
                      <a:endParaRPr lang="es-MX" dirty="0">
                        <a:solidFill>
                          <a:schemeClr val="tx1"/>
                        </a:solidFill>
                        <a:latin typeface="Arial" pitchFamily="34" charset="0"/>
                        <a:cs typeface="Arial" pitchFamily="34" charset="0"/>
                      </a:endParaRPr>
                    </a:p>
                  </a:txBody>
                  <a:tcPr>
                    <a:noFill/>
                  </a:tcPr>
                </a:tc>
                <a:tc>
                  <a:txBody>
                    <a:bodyPr/>
                    <a:lstStyle/>
                    <a:p>
                      <a:pPr algn="ctr"/>
                      <a:r>
                        <a:rPr lang="es-MX" dirty="0" smtClean="0">
                          <a:solidFill>
                            <a:schemeClr val="tx1"/>
                          </a:solidFill>
                          <a:latin typeface="Arial" pitchFamily="34" charset="0"/>
                          <a:cs typeface="Arial" pitchFamily="34" charset="0"/>
                        </a:rPr>
                        <a:t>TURNO VESPERTINO</a:t>
                      </a:r>
                      <a:endParaRPr lang="es-MX" dirty="0">
                        <a:solidFill>
                          <a:schemeClr val="tx1"/>
                        </a:solidFill>
                        <a:latin typeface="Arial" pitchFamily="34" charset="0"/>
                        <a:cs typeface="Arial" pitchFamily="34" charset="0"/>
                      </a:endParaRPr>
                    </a:p>
                  </a:txBody>
                  <a:tcPr>
                    <a:noFill/>
                  </a:tcPr>
                </a:tc>
                <a:tc>
                  <a:txBody>
                    <a:bodyPr/>
                    <a:lstStyle/>
                    <a:p>
                      <a:pPr algn="ctr"/>
                      <a:r>
                        <a:rPr lang="es-MX" dirty="0" smtClean="0">
                          <a:solidFill>
                            <a:schemeClr val="tx1"/>
                          </a:solidFill>
                          <a:latin typeface="Arial" pitchFamily="34" charset="0"/>
                          <a:cs typeface="Arial" pitchFamily="34" charset="0"/>
                        </a:rPr>
                        <a:t>      TOTAL DE ASISTENCIA</a:t>
                      </a:r>
                      <a:endParaRPr lang="es-MX" dirty="0">
                        <a:solidFill>
                          <a:schemeClr val="tx1"/>
                        </a:solidFill>
                        <a:latin typeface="Arial" pitchFamily="34" charset="0"/>
                        <a:cs typeface="Arial" pitchFamily="34" charset="0"/>
                      </a:endParaRPr>
                    </a:p>
                  </a:txBody>
                  <a:tcPr>
                    <a:noFill/>
                  </a:tcPr>
                </a:tc>
              </a:tr>
              <a:tr h="400832">
                <a:tc>
                  <a:txBody>
                    <a:bodyPr/>
                    <a:lstStyle/>
                    <a:p>
                      <a:pPr algn="ctr"/>
                      <a:r>
                        <a:rPr lang="es-MX" b="0" dirty="0" smtClean="0">
                          <a:solidFill>
                            <a:schemeClr val="tx1"/>
                          </a:solidFill>
                          <a:latin typeface="Arial" pitchFamily="34" charset="0"/>
                          <a:cs typeface="Arial" pitchFamily="34" charset="0"/>
                        </a:rPr>
                        <a:t>ABRIL</a:t>
                      </a:r>
                    </a:p>
                  </a:txBody>
                  <a:tcPr/>
                </a:tc>
                <a:tc>
                  <a:txBody>
                    <a:bodyPr/>
                    <a:lstStyle/>
                    <a:p>
                      <a:pPr algn="ctr"/>
                      <a:r>
                        <a:rPr lang="es-MX" b="0" dirty="0" smtClean="0">
                          <a:solidFill>
                            <a:schemeClr val="tx1"/>
                          </a:solidFill>
                          <a:latin typeface="Arial" pitchFamily="34" charset="0"/>
                          <a:cs typeface="Arial" pitchFamily="34" charset="0"/>
                        </a:rPr>
                        <a:t>492</a:t>
                      </a:r>
                      <a:endParaRPr lang="es-MX" b="0" dirty="0">
                        <a:solidFill>
                          <a:schemeClr val="tx1"/>
                        </a:solidFill>
                        <a:latin typeface="Arial" pitchFamily="34" charset="0"/>
                        <a:cs typeface="Arial" pitchFamily="34" charset="0"/>
                      </a:endParaRPr>
                    </a:p>
                  </a:txBody>
                  <a:tcPr/>
                </a:tc>
                <a:tc>
                  <a:txBody>
                    <a:bodyPr/>
                    <a:lstStyle/>
                    <a:p>
                      <a:pPr algn="ctr"/>
                      <a:r>
                        <a:rPr lang="es-MX" b="0" dirty="0" smtClean="0">
                          <a:solidFill>
                            <a:schemeClr val="tx1"/>
                          </a:solidFill>
                          <a:latin typeface="Arial" pitchFamily="34" charset="0"/>
                          <a:cs typeface="Arial" pitchFamily="34" charset="0"/>
                        </a:rPr>
                        <a:t>496</a:t>
                      </a:r>
                      <a:endParaRPr lang="es-MX" b="0" dirty="0">
                        <a:solidFill>
                          <a:schemeClr val="tx1"/>
                        </a:solidFill>
                        <a:latin typeface="Arial" pitchFamily="34" charset="0"/>
                        <a:cs typeface="Arial" pitchFamily="34" charset="0"/>
                      </a:endParaRPr>
                    </a:p>
                  </a:txBody>
                  <a:tcPr/>
                </a:tc>
                <a:tc>
                  <a:txBody>
                    <a:bodyPr/>
                    <a:lstStyle/>
                    <a:p>
                      <a:pPr algn="ctr"/>
                      <a:r>
                        <a:rPr lang="es-MX" b="0" dirty="0" smtClean="0">
                          <a:solidFill>
                            <a:schemeClr val="tx1"/>
                          </a:solidFill>
                          <a:latin typeface="Arial" pitchFamily="34" charset="0"/>
                          <a:cs typeface="Arial" pitchFamily="34" charset="0"/>
                        </a:rPr>
                        <a:t>988</a:t>
                      </a:r>
                      <a:endParaRPr lang="es-MX" b="0" dirty="0">
                        <a:solidFill>
                          <a:schemeClr val="tx1"/>
                        </a:solidFill>
                        <a:latin typeface="Arial" pitchFamily="34" charset="0"/>
                        <a:cs typeface="Arial" pitchFamily="34" charset="0"/>
                      </a:endParaRPr>
                    </a:p>
                  </a:txBody>
                  <a:tcPr/>
                </a:tc>
              </a:tr>
            </a:tbl>
          </a:graphicData>
        </a:graphic>
      </p:graphicFrame>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944" y="2424546"/>
            <a:ext cx="4032220" cy="2185032"/>
          </a:xfrm>
          <a:prstGeom prst="rect">
            <a:avLst/>
          </a:prstGeom>
          <a:ln w="38100">
            <a:solidFill>
              <a:schemeClr val="accent1"/>
            </a:solidFill>
          </a:ln>
        </p:spPr>
      </p:pic>
      <p:pic>
        <p:nvPicPr>
          <p:cNvPr id="10" name="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16582" y="2396837"/>
            <a:ext cx="3675439" cy="2237794"/>
          </a:xfrm>
          <a:prstGeom prst="rect">
            <a:avLst/>
          </a:prstGeom>
          <a:ln w="38100">
            <a:solidFill>
              <a:schemeClr val="accent1"/>
            </a:solidFill>
          </a:ln>
        </p:spPr>
      </p:pic>
      <p:sp>
        <p:nvSpPr>
          <p:cNvPr id="11" name="10 CuadroTexto"/>
          <p:cNvSpPr txBox="1"/>
          <p:nvPr/>
        </p:nvSpPr>
        <p:spPr>
          <a:xfrm>
            <a:off x="872841" y="1358308"/>
            <a:ext cx="6816436" cy="1015663"/>
          </a:xfrm>
          <a:prstGeom prst="rect">
            <a:avLst/>
          </a:prstGeom>
          <a:noFill/>
        </p:spPr>
        <p:txBody>
          <a:bodyPr wrap="square" rtlCol="0">
            <a:spAutoFit/>
          </a:bodyPr>
          <a:lstStyle/>
          <a:p>
            <a:pPr algn="ctr"/>
            <a:r>
              <a:rPr lang="es-MX" sz="2000" dirty="0" smtClean="0">
                <a:latin typeface="Arial" pitchFamily="34" charset="0"/>
                <a:cs typeface="Arial" pitchFamily="34" charset="0"/>
              </a:rPr>
              <a:t>CLASES DE LUNES A VIERNES EN DELEGACIÓN COAHUILA Y SALVADOR CHAVEZ</a:t>
            </a:r>
          </a:p>
          <a:p>
            <a:pPr algn="ctr"/>
            <a:r>
              <a:rPr lang="es-MX" sz="2000" dirty="0" smtClean="0">
                <a:latin typeface="Arial" pitchFamily="34" charset="0"/>
                <a:cs typeface="Arial" pitchFamily="34" charset="0"/>
              </a:rPr>
              <a:t>8:00 AM – 9:00 AM Y  4:00 PM – 5:00 PM</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3534546352"/>
      </p:ext>
    </p:extLst>
  </p:cSld>
  <p:clrMapOvr>
    <a:masterClrMapping/>
  </p:clrMapOvr>
  <p:transition spd="slow">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3"/>
          <p:cNvSpPr txBox="1"/>
          <p:nvPr/>
        </p:nvSpPr>
        <p:spPr>
          <a:xfrm>
            <a:off x="2541060" y="548979"/>
            <a:ext cx="3996863"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ATENCIÓN DENTAL </a:t>
            </a:r>
            <a:endParaRPr lang="es-ES" sz="3000" b="1" i="1" dirty="0">
              <a:solidFill>
                <a:srgbClr val="FFFF66"/>
              </a:solidFill>
              <a:latin typeface="Arial" panose="020B0604020202020204" pitchFamily="34" charset="0"/>
              <a:cs typeface="Arial" panose="020B0604020202020204" pitchFamily="34" charset="0"/>
            </a:endParaRPr>
          </a:p>
        </p:txBody>
      </p:sp>
      <p:sp>
        <p:nvSpPr>
          <p:cNvPr id="12"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6" name="CuadroTexto 1"/>
          <p:cNvSpPr txBox="1"/>
          <p:nvPr/>
        </p:nvSpPr>
        <p:spPr>
          <a:xfrm>
            <a:off x="1978431" y="1718992"/>
            <a:ext cx="5134739" cy="707886"/>
          </a:xfrm>
          <a:prstGeom prst="rect">
            <a:avLst/>
          </a:prstGeom>
          <a:noFill/>
        </p:spPr>
        <p:txBody>
          <a:bodyPr wrap="none" rtlCol="0">
            <a:spAutoFit/>
          </a:bodyPr>
          <a:lstStyle/>
          <a:p>
            <a:pPr algn="ctr"/>
            <a:r>
              <a:rPr lang="es-ES" sz="2000" dirty="0" smtClean="0">
                <a:latin typeface="Arial" panose="020B0604020202020204" pitchFamily="34" charset="0"/>
                <a:cs typeface="Arial" panose="020B0604020202020204" pitchFamily="34" charset="0"/>
              </a:rPr>
              <a:t>Atención Dental, en la Delegación Coahuila</a:t>
            </a:r>
          </a:p>
          <a:p>
            <a:pPr algn="ctr"/>
            <a:r>
              <a:rPr lang="es-ES" sz="2000" dirty="0" smtClean="0">
                <a:latin typeface="Arial" panose="020B0604020202020204" pitchFamily="34" charset="0"/>
                <a:cs typeface="Arial" panose="020B0604020202020204" pitchFamily="34" charset="0"/>
              </a:rPr>
              <a:t>Los días Lunes, Miércoles y Viernes </a:t>
            </a:r>
            <a:endParaRPr lang="es-ES" sz="2000" dirty="0">
              <a:latin typeface="Arial" panose="020B0604020202020204" pitchFamily="34" charset="0"/>
              <a:cs typeface="Arial" panose="020B0604020202020204" pitchFamily="34" charset="0"/>
            </a:endParaRPr>
          </a:p>
        </p:txBody>
      </p:sp>
      <p:graphicFrame>
        <p:nvGraphicFramePr>
          <p:cNvPr id="13" name="Tabla 4"/>
          <p:cNvGraphicFramePr>
            <a:graphicFrameLocks noGrp="1"/>
          </p:cNvGraphicFramePr>
          <p:nvPr>
            <p:extLst>
              <p:ext uri="{D42A27DB-BD31-4B8C-83A1-F6EECF244321}">
                <p14:modId xmlns="" xmlns:p14="http://schemas.microsoft.com/office/powerpoint/2010/main" val="904956501"/>
              </p:ext>
            </p:extLst>
          </p:nvPr>
        </p:nvGraphicFramePr>
        <p:xfrm>
          <a:off x="1587817" y="2653431"/>
          <a:ext cx="6089746" cy="3251774"/>
        </p:xfrm>
        <a:graphic>
          <a:graphicData uri="http://schemas.openxmlformats.org/drawingml/2006/table">
            <a:tbl>
              <a:tblPr firstRow="1" bandRow="1">
                <a:tableStyleId>{5C22544A-7EE6-4342-B048-85BDC9FD1C3A}</a:tableStyleId>
              </a:tblPr>
              <a:tblGrid>
                <a:gridCol w="1994655"/>
                <a:gridCol w="1647103"/>
                <a:gridCol w="2447988"/>
              </a:tblGrid>
              <a:tr h="1134953">
                <a:tc>
                  <a:txBody>
                    <a:bodyPr/>
                    <a:lstStyle/>
                    <a:p>
                      <a:pPr algn="ctr"/>
                      <a:r>
                        <a:rPr lang="es-MX" sz="2000" b="1" dirty="0" smtClean="0">
                          <a:solidFill>
                            <a:schemeClr val="tx1"/>
                          </a:solidFill>
                        </a:rPr>
                        <a:t>Abril</a:t>
                      </a:r>
                      <a:endParaRPr lang="es-MX" sz="2000"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rPr>
                        <a:t>Actividades realizadas</a:t>
                      </a:r>
                    </a:p>
                    <a:p>
                      <a:pPr algn="ctr"/>
                      <a:endParaRPr lang="es-MX"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rPr>
                        <a:t>Pacientes</a:t>
                      </a:r>
                      <a:r>
                        <a:rPr lang="es-MX" sz="2000" b="1" baseline="0" dirty="0" smtClean="0">
                          <a:solidFill>
                            <a:schemeClr val="tx1"/>
                          </a:solidFill>
                        </a:rPr>
                        <a:t> atendidos</a:t>
                      </a:r>
                      <a:endParaRPr lang="es-MX" sz="2000" b="1" dirty="0" smtClean="0">
                        <a:solidFill>
                          <a:schemeClr val="tx1"/>
                        </a:solidFill>
                      </a:endParaRPr>
                    </a:p>
                    <a:p>
                      <a:pPr algn="ctr"/>
                      <a:endParaRPr lang="es-MX" sz="2000" b="1" dirty="0">
                        <a:solidFill>
                          <a:schemeClr val="tx1"/>
                        </a:solidFill>
                      </a:endParaRPr>
                    </a:p>
                  </a:txBody>
                  <a:tcPr>
                    <a:lnL w="12700" cap="flat" cmpd="sng" algn="ctr">
                      <a:solidFill>
                        <a:schemeClr val="tx1"/>
                      </a:solidFill>
                      <a:prstDash val="solid"/>
                      <a:round/>
                      <a:headEnd type="none" w="med" len="med"/>
                      <a:tailEnd type="none" w="med" len="med"/>
                    </a:lnL>
                  </a:tcPr>
                </a:tc>
              </a:tr>
              <a:tr h="382163">
                <a:tc>
                  <a:txBody>
                    <a:bodyPr/>
                    <a:lstStyle/>
                    <a:p>
                      <a:pPr algn="ctr"/>
                      <a:r>
                        <a:rPr lang="es-MX" sz="2000" dirty="0" smtClean="0"/>
                        <a:t>Empastes</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dirty="0" smtClean="0"/>
                        <a:t>8</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dirty="0" smtClean="0"/>
                        <a:t>4</a:t>
                      </a:r>
                      <a:endParaRPr lang="es-MX" dirty="0"/>
                    </a:p>
                  </a:txBody>
                  <a:tcPr>
                    <a:lnL w="12700" cap="flat" cmpd="sng" algn="ctr">
                      <a:solidFill>
                        <a:schemeClr val="tx1"/>
                      </a:solidFill>
                      <a:prstDash val="solid"/>
                      <a:round/>
                      <a:headEnd type="none" w="med" len="med"/>
                      <a:tailEnd type="none" w="med" len="med"/>
                    </a:lnL>
                  </a:tcPr>
                </a:tc>
              </a:tr>
              <a:tr h="382163">
                <a:tc>
                  <a:txBody>
                    <a:bodyPr/>
                    <a:lstStyle/>
                    <a:p>
                      <a:pPr algn="ctr"/>
                      <a:r>
                        <a:rPr lang="es-MX" sz="2000" dirty="0" smtClean="0"/>
                        <a:t>Extracciones</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dirty="0" smtClean="0"/>
                        <a:t>10</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dirty="0" smtClean="0"/>
                        <a:t>5</a:t>
                      </a:r>
                      <a:endParaRPr lang="es-MX" dirty="0"/>
                    </a:p>
                  </a:txBody>
                  <a:tcPr>
                    <a:lnL w="12700" cap="flat" cmpd="sng" algn="ctr">
                      <a:solidFill>
                        <a:schemeClr val="tx1"/>
                      </a:solidFill>
                      <a:prstDash val="solid"/>
                      <a:round/>
                      <a:headEnd type="none" w="med" len="med"/>
                      <a:tailEnd type="none" w="med" len="med"/>
                    </a:lnL>
                  </a:tcPr>
                </a:tc>
              </a:tr>
              <a:tr h="382163">
                <a:tc>
                  <a:txBody>
                    <a:bodyPr/>
                    <a:lstStyle/>
                    <a:p>
                      <a:pPr algn="ctr"/>
                      <a:r>
                        <a:rPr lang="es-MX" sz="2000" dirty="0" smtClean="0"/>
                        <a:t>Limpiezas</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dirty="0" smtClean="0"/>
                        <a:t>6</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dirty="0" smtClean="0"/>
                        <a:t>6</a:t>
                      </a:r>
                      <a:endParaRPr lang="es-MX" dirty="0"/>
                    </a:p>
                  </a:txBody>
                  <a:tcPr>
                    <a:lnL w="12700" cap="flat" cmpd="sng" algn="ctr">
                      <a:solidFill>
                        <a:schemeClr val="tx1"/>
                      </a:solidFill>
                      <a:prstDash val="solid"/>
                      <a:round/>
                      <a:headEnd type="none" w="med" len="med"/>
                      <a:tailEnd type="none" w="med" len="med"/>
                    </a:lnL>
                  </a:tcPr>
                </a:tc>
              </a:tr>
              <a:tr h="382163">
                <a:tc>
                  <a:txBody>
                    <a:bodyPr/>
                    <a:lstStyle/>
                    <a:p>
                      <a:pPr algn="ctr"/>
                      <a:r>
                        <a:rPr lang="es-MX" sz="2000" dirty="0" smtClean="0"/>
                        <a:t>Revisiones</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dirty="0" smtClean="0"/>
                        <a:t>5</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dirty="0" smtClean="0"/>
                        <a:t>5</a:t>
                      </a:r>
                      <a:endParaRPr lang="es-MX" dirty="0"/>
                    </a:p>
                  </a:txBody>
                  <a:tcPr>
                    <a:lnL w="12700" cap="flat" cmpd="sng" algn="ctr">
                      <a:solidFill>
                        <a:schemeClr val="tx1"/>
                      </a:solidFill>
                      <a:prstDash val="solid"/>
                      <a:round/>
                      <a:headEnd type="none" w="med" len="med"/>
                      <a:tailEnd type="none" w="med" len="med"/>
                    </a:lnL>
                  </a:tcPr>
                </a:tc>
              </a:tr>
              <a:tr h="531861">
                <a:tc>
                  <a:txBody>
                    <a:bodyPr/>
                    <a:lstStyle/>
                    <a:p>
                      <a:pPr algn="ctr"/>
                      <a:r>
                        <a:rPr lang="es-MX" sz="2000" dirty="0" smtClean="0"/>
                        <a:t>TOTAL </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dirty="0" smtClean="0"/>
                        <a:t>29</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dirty="0" smtClean="0"/>
                        <a:t>20</a:t>
                      </a:r>
                      <a:endParaRPr lang="es-MX"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xmlns="" val="1662692095"/>
      </p:ext>
    </p:extLst>
  </p:cSld>
  <p:clrMapOvr>
    <a:masterClrMapping/>
  </p:clrMapOvr>
  <p:transition spd="slow">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3"/>
          <p:cNvSpPr txBox="1"/>
          <p:nvPr/>
        </p:nvSpPr>
        <p:spPr>
          <a:xfrm>
            <a:off x="3150660" y="507415"/>
            <a:ext cx="294183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ENFERMERÍA</a:t>
            </a:r>
            <a:endParaRPr lang="es-ES" sz="3000" b="1" i="1" dirty="0">
              <a:solidFill>
                <a:srgbClr val="FFFF66"/>
              </a:solidFill>
              <a:latin typeface="Arial" panose="020B0604020202020204" pitchFamily="34" charset="0"/>
              <a:cs typeface="Arial" panose="020B0604020202020204" pitchFamily="34" charset="0"/>
            </a:endParaRPr>
          </a:p>
        </p:txBody>
      </p:sp>
      <p:sp>
        <p:nvSpPr>
          <p:cNvPr id="12"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8" name="CuadroTexto 1"/>
          <p:cNvSpPr txBox="1"/>
          <p:nvPr/>
        </p:nvSpPr>
        <p:spPr>
          <a:xfrm>
            <a:off x="2477565" y="1354346"/>
            <a:ext cx="4155305" cy="830997"/>
          </a:xfrm>
          <a:prstGeom prst="rect">
            <a:avLst/>
          </a:prstGeom>
          <a:noFill/>
        </p:spPr>
        <p:txBody>
          <a:bodyPr wrap="none" rtlCol="0">
            <a:spAutoFit/>
          </a:bodyPr>
          <a:lstStyle/>
          <a:p>
            <a:pPr algn="ctr"/>
            <a:r>
              <a:rPr lang="es-ES" sz="2400" dirty="0" smtClean="0">
                <a:latin typeface="Arial" panose="020B0604020202020204" pitchFamily="34" charset="0"/>
                <a:cs typeface="Arial" panose="020B0604020202020204" pitchFamily="34" charset="0"/>
              </a:rPr>
              <a:t>Servicio de Enfermería en la </a:t>
            </a:r>
          </a:p>
          <a:p>
            <a:pPr algn="ctr"/>
            <a:r>
              <a:rPr lang="es-ES" sz="2400" dirty="0" smtClean="0">
                <a:latin typeface="Arial" panose="020B0604020202020204" pitchFamily="34" charset="0"/>
                <a:cs typeface="Arial" panose="020B0604020202020204" pitchFamily="34" charset="0"/>
              </a:rPr>
              <a:t>Delegación Coahuila</a:t>
            </a:r>
            <a:endParaRPr lang="es-ES" sz="2400" dirty="0">
              <a:latin typeface="Arial" panose="020B0604020202020204" pitchFamily="34" charset="0"/>
              <a:cs typeface="Arial" panose="020B0604020202020204" pitchFamily="34" charset="0"/>
            </a:endParaRPr>
          </a:p>
        </p:txBody>
      </p:sp>
      <p:graphicFrame>
        <p:nvGraphicFramePr>
          <p:cNvPr id="13" name="Tabla 4"/>
          <p:cNvGraphicFramePr>
            <a:graphicFrameLocks noGrp="1"/>
          </p:cNvGraphicFramePr>
          <p:nvPr>
            <p:extLst>
              <p:ext uri="{D42A27DB-BD31-4B8C-83A1-F6EECF244321}">
                <p14:modId xmlns="" xmlns:p14="http://schemas.microsoft.com/office/powerpoint/2010/main" val="904956501"/>
              </p:ext>
            </p:extLst>
          </p:nvPr>
        </p:nvGraphicFramePr>
        <p:xfrm>
          <a:off x="2779308" y="2223940"/>
          <a:ext cx="3641758" cy="3214101"/>
        </p:xfrm>
        <a:graphic>
          <a:graphicData uri="http://schemas.openxmlformats.org/drawingml/2006/table">
            <a:tbl>
              <a:tblPr firstRow="1" bandRow="1">
                <a:tableStyleId>{5C22544A-7EE6-4342-B048-85BDC9FD1C3A}</a:tableStyleId>
              </a:tblPr>
              <a:tblGrid>
                <a:gridCol w="1994655"/>
                <a:gridCol w="1647103"/>
              </a:tblGrid>
              <a:tr h="643951">
                <a:tc>
                  <a:txBody>
                    <a:bodyPr/>
                    <a:lstStyle/>
                    <a:p>
                      <a:pPr algn="ctr"/>
                      <a:r>
                        <a:rPr lang="es-MX" sz="2400" b="1" dirty="0" smtClean="0">
                          <a:solidFill>
                            <a:schemeClr val="tx1"/>
                          </a:solidFill>
                        </a:rPr>
                        <a:t>Abril</a:t>
                      </a:r>
                      <a:endParaRPr lang="es-MX" sz="2400"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2400" b="1" dirty="0" smtClean="0">
                          <a:solidFill>
                            <a:schemeClr val="tx1"/>
                          </a:solidFill>
                        </a:rPr>
                        <a:t>Pacientes</a:t>
                      </a:r>
                    </a:p>
                    <a:p>
                      <a:pPr algn="ctr"/>
                      <a:endParaRPr lang="es-MX"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63">
                <a:tc>
                  <a:txBody>
                    <a:bodyPr/>
                    <a:lstStyle/>
                    <a:p>
                      <a:pPr algn="ctr"/>
                      <a:r>
                        <a:rPr lang="es-MX" sz="2000" dirty="0" smtClean="0"/>
                        <a:t>Aplicación</a:t>
                      </a:r>
                      <a:r>
                        <a:rPr lang="es-MX" sz="2000" baseline="0" dirty="0" smtClean="0"/>
                        <a:t> de Ampolletas </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sz="2400" dirty="0" smtClean="0"/>
                        <a:t>6</a:t>
                      </a:r>
                      <a:endParaRPr lang="es-MX"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63">
                <a:tc>
                  <a:txBody>
                    <a:bodyPr/>
                    <a:lstStyle/>
                    <a:p>
                      <a:pPr algn="ctr"/>
                      <a:r>
                        <a:rPr lang="es-MX" sz="2000" dirty="0" smtClean="0"/>
                        <a:t>Tomas</a:t>
                      </a:r>
                      <a:r>
                        <a:rPr lang="es-MX" sz="2000" baseline="0" dirty="0" smtClean="0"/>
                        <a:t> de Presión</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sz="2400" dirty="0" smtClean="0"/>
                        <a:t>31</a:t>
                      </a:r>
                      <a:endParaRPr lang="es-MX"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63">
                <a:tc>
                  <a:txBody>
                    <a:bodyPr/>
                    <a:lstStyle/>
                    <a:p>
                      <a:pPr algn="ctr"/>
                      <a:r>
                        <a:rPr lang="es-MX" sz="2000" dirty="0" smtClean="0"/>
                        <a:t>Aplicación</a:t>
                      </a:r>
                      <a:r>
                        <a:rPr lang="es-MX" sz="2000" baseline="0" dirty="0" smtClean="0"/>
                        <a:t> de Insulina</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sz="2400" dirty="0" smtClean="0"/>
                        <a:t>33</a:t>
                      </a:r>
                      <a:endParaRPr lang="es-MX"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31861">
                <a:tc>
                  <a:txBody>
                    <a:bodyPr/>
                    <a:lstStyle/>
                    <a:p>
                      <a:pPr algn="ctr"/>
                      <a:r>
                        <a:rPr lang="es-MX" sz="2000" dirty="0" smtClean="0"/>
                        <a:t>TOTAL </a:t>
                      </a:r>
                      <a:endParaRPr lang="es-MX" sz="2000" dirty="0"/>
                    </a:p>
                  </a:txBody>
                  <a:tcPr>
                    <a:lnR w="12700" cap="flat" cmpd="sng" algn="ctr">
                      <a:solidFill>
                        <a:schemeClr val="tx1"/>
                      </a:solidFill>
                      <a:prstDash val="solid"/>
                      <a:round/>
                      <a:headEnd type="none" w="med" len="med"/>
                      <a:tailEnd type="none" w="med" len="med"/>
                    </a:lnR>
                  </a:tcPr>
                </a:tc>
                <a:tc>
                  <a:txBody>
                    <a:bodyPr/>
                    <a:lstStyle/>
                    <a:p>
                      <a:pPr algn="ctr"/>
                      <a:r>
                        <a:rPr lang="es-MX" sz="2400" dirty="0" smtClean="0"/>
                        <a:t>70</a:t>
                      </a:r>
                      <a:endParaRPr lang="es-MX"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xmlns="" val="1662692095"/>
      </p:ext>
    </p:extLst>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1" name="10 CuadroTexto"/>
          <p:cNvSpPr txBox="1"/>
          <p:nvPr/>
        </p:nvSpPr>
        <p:spPr>
          <a:xfrm>
            <a:off x="534400" y="1619319"/>
            <a:ext cx="7858180" cy="1323439"/>
          </a:xfrm>
          <a:prstGeom prst="rect">
            <a:avLst/>
          </a:prstGeom>
          <a:noFill/>
        </p:spPr>
        <p:txBody>
          <a:bodyPr wrap="square" rtlCol="0">
            <a:spAutoFit/>
          </a:bodyPr>
          <a:lstStyle/>
          <a:p>
            <a:pPr lvl="0" algn="just" fontAlgn="base">
              <a:spcBef>
                <a:spcPct val="0"/>
              </a:spcBef>
              <a:spcAft>
                <a:spcPct val="0"/>
              </a:spcAft>
            </a:pPr>
            <a:r>
              <a:rPr lang="es-ES" sz="2000" dirty="0" smtClean="0">
                <a:latin typeface="Arial" pitchFamily="34" charset="0"/>
                <a:cs typeface="Arial" pitchFamily="34" charset="0"/>
              </a:rPr>
              <a:t>Todos los sábados de 10:00 am a 03:00 pm se llevan a cabo asesorías de alfabetización, para primaria y secundaria, esto en la primaria “Agapito Salinas” ubicada en Hda San José, donde se han beneficiado 15 jóvenes. </a:t>
            </a:r>
            <a:endParaRPr lang="es-ES" sz="2000" dirty="0" smtClean="0">
              <a:latin typeface="Arial" pitchFamily="34" charset="0"/>
            </a:endParaRPr>
          </a:p>
        </p:txBody>
      </p:sp>
      <p:pic>
        <p:nvPicPr>
          <p:cNvPr id="12" name="Picture 2" descr="https://scontent-lax.xx.fbcdn.net/hphotos-xap1/v/t1.0-9/11188285_1022015034494031_6813420522512928793_n.jpg?oh=bf47d1bb00cf4d397ac98d3faa49c6a9&amp;oe=55DE5E69"/>
          <p:cNvPicPr>
            <a:picLocks noChangeAspect="1" noChangeArrowheads="1"/>
          </p:cNvPicPr>
          <p:nvPr/>
        </p:nvPicPr>
        <p:blipFill>
          <a:blip r:embed="rId2" cstate="print"/>
          <a:srcRect/>
          <a:stretch>
            <a:fillRect/>
          </a:stretch>
        </p:blipFill>
        <p:spPr bwMode="auto">
          <a:xfrm>
            <a:off x="449450" y="3107724"/>
            <a:ext cx="2553241" cy="2603464"/>
          </a:xfrm>
          <a:prstGeom prst="rect">
            <a:avLst/>
          </a:prstGeom>
          <a:noFill/>
        </p:spPr>
      </p:pic>
      <p:pic>
        <p:nvPicPr>
          <p:cNvPr id="14" name="Picture 3" descr="C:\Documents and Settings\Usuario\Escritorio\11188409_1022015074494027_3176685676118126015_n.jpg"/>
          <p:cNvPicPr>
            <a:picLocks noChangeAspect="1" noChangeArrowheads="1"/>
          </p:cNvPicPr>
          <p:nvPr/>
        </p:nvPicPr>
        <p:blipFill>
          <a:blip r:embed="rId3" cstate="print"/>
          <a:srcRect/>
          <a:stretch>
            <a:fillRect/>
          </a:stretch>
        </p:blipFill>
        <p:spPr bwMode="auto">
          <a:xfrm>
            <a:off x="3158690" y="3121236"/>
            <a:ext cx="2661342" cy="2599941"/>
          </a:xfrm>
          <a:prstGeom prst="rect">
            <a:avLst/>
          </a:prstGeom>
          <a:noFill/>
        </p:spPr>
      </p:pic>
      <p:pic>
        <p:nvPicPr>
          <p:cNvPr id="15" name="Picture 4" descr="C:\Documents and Settings\Usuario\Escritorio\11150701_1022015177827350_4407428064697495298_n.jpg"/>
          <p:cNvPicPr>
            <a:picLocks noChangeAspect="1" noChangeArrowheads="1"/>
          </p:cNvPicPr>
          <p:nvPr/>
        </p:nvPicPr>
        <p:blipFill>
          <a:blip r:embed="rId4" cstate="print"/>
          <a:srcRect/>
          <a:stretch>
            <a:fillRect/>
          </a:stretch>
        </p:blipFill>
        <p:spPr bwMode="auto">
          <a:xfrm>
            <a:off x="5932416" y="3119691"/>
            <a:ext cx="2754384" cy="2613844"/>
          </a:xfrm>
          <a:prstGeom prst="rect">
            <a:avLst/>
          </a:prstGeom>
          <a:noFill/>
        </p:spPr>
      </p:pic>
    </p:spTree>
    <p:extLst>
      <p:ext uri="{BB962C8B-B14F-4D97-AF65-F5344CB8AC3E}">
        <p14:creationId xmlns:p14="http://schemas.microsoft.com/office/powerpoint/2010/main" xmlns="" val="347494991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1" name="10 CuadroTexto"/>
          <p:cNvSpPr txBox="1"/>
          <p:nvPr/>
        </p:nvSpPr>
        <p:spPr>
          <a:xfrm>
            <a:off x="294210" y="1242437"/>
            <a:ext cx="7929618" cy="1015663"/>
          </a:xfrm>
          <a:prstGeom prst="rect">
            <a:avLst/>
          </a:prstGeom>
          <a:noFill/>
        </p:spPr>
        <p:txBody>
          <a:bodyPr wrap="square" rtlCol="0">
            <a:spAutoFit/>
          </a:bodyPr>
          <a:lstStyle/>
          <a:p>
            <a:pPr algn="just"/>
            <a:r>
              <a:rPr lang="es-ES" sz="2000" dirty="0" smtClean="0">
                <a:latin typeface="Arial" pitchFamily="34" charset="0"/>
                <a:cs typeface="Arial" pitchFamily="34" charset="0"/>
              </a:rPr>
              <a:t>Todos los sábados se llevan a cabo las Asesorías para el examen de admisión al nivel medio superior, donde se han beneficiados alrededor de 50 jóvenes.  </a:t>
            </a:r>
            <a:endParaRPr lang="es-MX" sz="2000" dirty="0">
              <a:latin typeface="Arial" pitchFamily="34" charset="0"/>
              <a:cs typeface="Arial" pitchFamily="34" charset="0"/>
            </a:endParaRPr>
          </a:p>
        </p:txBody>
      </p:sp>
      <p:sp>
        <p:nvSpPr>
          <p:cNvPr id="7" name="6 CuadroTexto"/>
          <p:cNvSpPr txBox="1"/>
          <p:nvPr/>
        </p:nvSpPr>
        <p:spPr>
          <a:xfrm>
            <a:off x="319795" y="2206271"/>
            <a:ext cx="7929618" cy="4708981"/>
          </a:xfrm>
          <a:prstGeom prst="rect">
            <a:avLst/>
          </a:prstGeom>
          <a:noFill/>
        </p:spPr>
        <p:txBody>
          <a:bodyPr wrap="square" rtlCol="0">
            <a:spAutoFit/>
          </a:bodyPr>
          <a:lstStyle/>
          <a:p>
            <a:pPr algn="just"/>
            <a:r>
              <a:rPr lang="es-ES" sz="2000" dirty="0" smtClean="0">
                <a:latin typeface="Arial" pitchFamily="34" charset="0"/>
                <a:cs typeface="Arial" pitchFamily="34" charset="0"/>
              </a:rPr>
              <a:t>Los lugares asignados son:</a:t>
            </a:r>
          </a:p>
          <a:p>
            <a:pPr algn="just">
              <a:buFont typeface="Wingdings" pitchFamily="2" charset="2"/>
              <a:buChar char="§"/>
            </a:pPr>
            <a:r>
              <a:rPr lang="es-ES" sz="2000" dirty="0" smtClean="0">
                <a:latin typeface="Arial" pitchFamily="34" charset="0"/>
                <a:cs typeface="Arial" pitchFamily="34" charset="0"/>
              </a:rPr>
              <a:t> Secundaria # 85 “Ricardo Magallanes Reza” ubicada en la Colonia Centro Juárez N.L. donde acuden: 17 jóvenes en la mañana de 9:00 a 12:00 pm y 21 jóvenes en la tarde de 12:00 pm a 03:00 pm.  </a:t>
            </a:r>
          </a:p>
          <a:p>
            <a:pPr algn="just">
              <a:buFont typeface="Wingdings" pitchFamily="2" charset="2"/>
              <a:buChar char="§"/>
            </a:pPr>
            <a:endParaRPr lang="es-ES" sz="2000" dirty="0" smtClean="0">
              <a:latin typeface="Arial" pitchFamily="34" charset="0"/>
              <a:cs typeface="Arial" pitchFamily="34" charset="0"/>
            </a:endParaRPr>
          </a:p>
          <a:p>
            <a:pPr algn="just">
              <a:buFont typeface="Wingdings" pitchFamily="2" charset="2"/>
              <a:buChar char="§"/>
            </a:pPr>
            <a:r>
              <a:rPr lang="es-ES" sz="2000" dirty="0" smtClean="0">
                <a:latin typeface="Arial" pitchFamily="34" charset="0"/>
                <a:cs typeface="Arial" pitchFamily="34" charset="0"/>
              </a:rPr>
              <a:t> Secundaria # 5 “Fórum Universal de las Culturas” ubicada en la colonia “Portal de Juárez N.L.” donde acuden: 30 jóvenes en  la mañana de 9:00 am a 12:00 pm y 21 jóvenes en la tarde de 12:00 pm a 03:00 pm.</a:t>
            </a:r>
          </a:p>
          <a:p>
            <a:pPr algn="just">
              <a:buFont typeface="Wingdings" pitchFamily="2" charset="2"/>
              <a:buChar char="§"/>
            </a:pPr>
            <a:endParaRPr lang="es-ES" sz="2000" dirty="0" smtClean="0">
              <a:latin typeface="Arial" pitchFamily="34" charset="0"/>
              <a:cs typeface="Arial" pitchFamily="34" charset="0"/>
            </a:endParaRPr>
          </a:p>
          <a:p>
            <a:pPr algn="just">
              <a:buFont typeface="Wingdings" pitchFamily="2" charset="2"/>
              <a:buChar char="§"/>
            </a:pPr>
            <a:r>
              <a:rPr lang="es-ES" sz="2000" dirty="0" smtClean="0">
                <a:latin typeface="Arial" pitchFamily="34" charset="0"/>
                <a:cs typeface="Arial" pitchFamily="34" charset="0"/>
              </a:rPr>
              <a:t> Secundaria # 93 “Mariano Escobedo” ubicada en Colonia Las Margaritas Juárez N.L. donde acuden: 24 jóvenes en la mañana de 9:00 am a 12:00 pm.</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347494991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8586" y="478865"/>
            <a:ext cx="599689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p>
        </p:txBody>
      </p:sp>
      <p:sp>
        <p:nvSpPr>
          <p:cNvPr id="6" name="CuadroTexto 3"/>
          <p:cNvSpPr txBox="1"/>
          <p:nvPr/>
        </p:nvSpPr>
        <p:spPr>
          <a:xfrm>
            <a:off x="2447713" y="6405529"/>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1469330" y="0"/>
            <a:ext cx="6219972"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Mayo 2015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6 CuadroTexto"/>
          <p:cNvSpPr txBox="1"/>
          <p:nvPr/>
        </p:nvSpPr>
        <p:spPr>
          <a:xfrm>
            <a:off x="428596" y="1759477"/>
            <a:ext cx="8286808" cy="3416320"/>
          </a:xfrm>
          <a:prstGeom prst="rect">
            <a:avLst/>
          </a:prstGeom>
          <a:noFill/>
        </p:spPr>
        <p:txBody>
          <a:bodyPr wrap="square" rtlCol="0">
            <a:spAutoFit/>
          </a:bodyPr>
          <a:lstStyle/>
          <a:p>
            <a:r>
              <a:rPr lang="es-ES" sz="2400" dirty="0" smtClean="0">
                <a:latin typeface="Arial" pitchFamily="34" charset="0"/>
                <a:cs typeface="Arial" pitchFamily="34" charset="0"/>
              </a:rPr>
              <a:t>1.- Asesorías para el examen de admisión al nivel medio superior </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2.- Clases de Skate    </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3.- INEA</a:t>
            </a:r>
            <a:endParaRPr lang="es-MX" sz="2400" dirty="0" smtClean="0">
              <a:latin typeface="Arial" pitchFamily="34" charset="0"/>
              <a:cs typeface="Arial" pitchFamily="34" charset="0"/>
            </a:endParaRPr>
          </a:p>
          <a:p>
            <a:r>
              <a:rPr lang="es-MX" sz="2400" dirty="0" smtClean="0"/>
              <a:t> </a:t>
            </a:r>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endParaRPr lang="es-MX" sz="2400" dirty="0">
              <a:latin typeface="Arial" pitchFamily="34" charset="0"/>
              <a:cs typeface="Arial" pitchFamily="34" charset="0"/>
            </a:endParaRPr>
          </a:p>
        </p:txBody>
      </p:sp>
    </p:spTree>
    <p:extLst>
      <p:ext uri="{BB962C8B-B14F-4D97-AF65-F5344CB8AC3E}">
        <p14:creationId xmlns:p14="http://schemas.microsoft.com/office/powerpoint/2010/main" xmlns="" val="8864988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9"/>
          <p:cNvSpPr txBox="1"/>
          <p:nvPr/>
        </p:nvSpPr>
        <p:spPr>
          <a:xfrm>
            <a:off x="347730" y="482526"/>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2"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4" name="CuadroTexto 2"/>
          <p:cNvSpPr txBox="1"/>
          <p:nvPr/>
        </p:nvSpPr>
        <p:spPr>
          <a:xfrm>
            <a:off x="200227" y="1314450"/>
            <a:ext cx="8537484" cy="4708981"/>
          </a:xfrm>
          <a:prstGeom prst="rect">
            <a:avLst/>
          </a:prstGeom>
          <a:noFill/>
        </p:spPr>
        <p:txBody>
          <a:bodyPr wrap="square" rtlCol="0">
            <a:spAutoFit/>
          </a:bodyPr>
          <a:lstStyle/>
          <a:p>
            <a:pPr algn="ctr"/>
            <a:r>
              <a:rPr lang="es-MX" sz="2000" dirty="0" smtClean="0">
                <a:latin typeface="Arial" pitchFamily="34" charset="0"/>
                <a:cs typeface="Arial" pitchFamily="34" charset="0"/>
              </a:rPr>
              <a:t>Se apoyo con animación en el  “DÍA DEL NIÑO”,  en donde acudieron </a:t>
            </a:r>
          </a:p>
          <a:p>
            <a:pPr algn="ctr"/>
            <a:r>
              <a:rPr lang="es-MX" sz="2000" dirty="0" smtClean="0">
                <a:latin typeface="Arial" pitchFamily="34" charset="0"/>
                <a:cs typeface="Arial" pitchFamily="34" charset="0"/>
              </a:rPr>
              <a:t>800 personas.</a:t>
            </a: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r>
              <a:rPr lang="es-MX" sz="2000" dirty="0" smtClean="0">
                <a:latin typeface="Arial" pitchFamily="34" charset="0"/>
                <a:cs typeface="Arial" pitchFamily="34" charset="0"/>
              </a:rPr>
              <a:t>Dicho evento fue para el festejo a los niños de Guardería Centro, Santa Lucía, San José, Monte Verde, Santa Mónica, Casa Club Reyes, Casa Club Héctor Caballero y niños de Programas Sociales.</a:t>
            </a:r>
          </a:p>
        </p:txBody>
      </p:sp>
      <p:pic>
        <p:nvPicPr>
          <p:cNvPr id="15" name="Picture 2" descr="C:\Users\NJUAPC5\Searches\Downloads\IMG_8854.JPG"/>
          <p:cNvPicPr>
            <a:picLocks noChangeAspect="1" noChangeArrowheads="1"/>
          </p:cNvPicPr>
          <p:nvPr/>
        </p:nvPicPr>
        <p:blipFill>
          <a:blip r:embed="rId2" cstate="print"/>
          <a:srcRect/>
          <a:stretch>
            <a:fillRect/>
          </a:stretch>
        </p:blipFill>
        <p:spPr bwMode="auto">
          <a:xfrm>
            <a:off x="396139" y="2014151"/>
            <a:ext cx="2980214" cy="2335427"/>
          </a:xfrm>
          <a:prstGeom prst="rect">
            <a:avLst/>
          </a:prstGeom>
          <a:noFill/>
        </p:spPr>
      </p:pic>
      <p:pic>
        <p:nvPicPr>
          <p:cNvPr id="16" name="Picture 3" descr="C:\Users\NJUAPC5\Searches\Downloads\IMG_8855.JPG"/>
          <p:cNvPicPr>
            <a:picLocks noChangeAspect="1" noChangeArrowheads="1"/>
          </p:cNvPicPr>
          <p:nvPr/>
        </p:nvPicPr>
        <p:blipFill>
          <a:blip r:embed="rId3" cstate="print"/>
          <a:srcRect/>
          <a:stretch>
            <a:fillRect/>
          </a:stretch>
        </p:blipFill>
        <p:spPr bwMode="auto">
          <a:xfrm>
            <a:off x="5759335" y="2051222"/>
            <a:ext cx="2971799" cy="2298356"/>
          </a:xfrm>
          <a:prstGeom prst="rect">
            <a:avLst/>
          </a:prstGeom>
          <a:noFill/>
        </p:spPr>
      </p:pic>
      <p:pic>
        <p:nvPicPr>
          <p:cNvPr id="21" name="Picture 5" descr="C:\Users\NJUAPC5\Searches\Downloads\IMG_8848.JPG"/>
          <p:cNvPicPr>
            <a:picLocks noChangeAspect="1" noChangeArrowheads="1"/>
          </p:cNvPicPr>
          <p:nvPr/>
        </p:nvPicPr>
        <p:blipFill>
          <a:blip r:embed="rId4" cstate="print"/>
          <a:srcRect/>
          <a:stretch>
            <a:fillRect/>
          </a:stretch>
        </p:blipFill>
        <p:spPr bwMode="auto">
          <a:xfrm rot="5400000">
            <a:off x="3403910" y="2070136"/>
            <a:ext cx="2336179" cy="2224216"/>
          </a:xfrm>
          <a:prstGeom prst="rect">
            <a:avLst/>
          </a:prstGeom>
          <a:noFill/>
        </p:spPr>
      </p:pic>
    </p:spTree>
    <p:extLst>
      <p:ext uri="{BB962C8B-B14F-4D97-AF65-F5344CB8AC3E}">
        <p14:creationId xmlns:p14="http://schemas.microsoft.com/office/powerpoint/2010/main" xmlns="" val="1548303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5" name="CuadroTexto 3"/>
          <p:cNvSpPr txBox="1"/>
          <p:nvPr/>
        </p:nvSpPr>
        <p:spPr>
          <a:xfrm>
            <a:off x="2176380" y="6322338"/>
            <a:ext cx="4801314"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1580542" y="0"/>
            <a:ext cx="6106159"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Mayo 2015</a:t>
            </a:r>
            <a:endParaRPr lang="es-ES" sz="3200" b="1" i="1" dirty="0">
              <a:solidFill>
                <a:srgbClr val="FFFF66"/>
              </a:solidFill>
              <a:latin typeface="Arial" panose="020B0604020202020204" pitchFamily="34" charset="0"/>
              <a:cs typeface="Arial" panose="020B0604020202020204" pitchFamily="34" charset="0"/>
            </a:endParaRPr>
          </a:p>
        </p:txBody>
      </p:sp>
      <p:sp>
        <p:nvSpPr>
          <p:cNvPr id="6" name="CuadroTexto 2"/>
          <p:cNvSpPr txBox="1"/>
          <p:nvPr/>
        </p:nvSpPr>
        <p:spPr>
          <a:xfrm>
            <a:off x="721217" y="1076191"/>
            <a:ext cx="7379796" cy="10248960"/>
          </a:xfrm>
          <a:prstGeom prst="rect">
            <a:avLst/>
          </a:prstGeom>
          <a:noFill/>
        </p:spPr>
        <p:txBody>
          <a:bodyPr wrap="square" rtlCol="0">
            <a:spAutoFit/>
          </a:bodyPr>
          <a:lstStyle/>
          <a:p>
            <a:endParaRPr lang="es-MX" sz="2000" dirty="0" smtClean="0">
              <a:latin typeface="Arial" panose="020B0604020202020204" pitchFamily="34" charset="0"/>
              <a:cs typeface="Arial" panose="020B0604020202020204" pitchFamily="34" charset="0"/>
            </a:endParaRPr>
          </a:p>
          <a:p>
            <a:pPr algn="ctr"/>
            <a:endParaRPr lang="es-MX" sz="2000" dirty="0" smtClean="0"/>
          </a:p>
          <a:p>
            <a:pPr algn="ctr"/>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1.-  Colaborar con la dirección de Acción Comunitaria en los diversos programas.</a:t>
            </a:r>
          </a:p>
          <a:p>
            <a:endParaRPr lang="es-MX" sz="2000" dirty="0" smtClean="0">
              <a:latin typeface="Arial" pitchFamily="34" charset="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2.- Colaborar  con la dirección de salud en los programas a realizar.</a:t>
            </a:r>
          </a:p>
          <a:p>
            <a:endParaRPr lang="es-MX" sz="2000" dirty="0" smtClean="0">
              <a:latin typeface="Arial" pitchFamily="34" charset="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3.-Dar apoyo al DIF en el Evento masivo del día de las  madres.</a:t>
            </a:r>
          </a:p>
          <a:p>
            <a:r>
              <a:rPr lang="es-MX" sz="2000" dirty="0" smtClean="0">
                <a:latin typeface="Arial" pitchFamily="34" charset="0"/>
                <a:cs typeface="Arial" pitchFamily="34" charset="0"/>
              </a:rPr>
              <a:t> </a:t>
            </a:r>
          </a:p>
          <a:p>
            <a:endParaRPr lang="es-MX" sz="2000" dirty="0" smtClean="0"/>
          </a:p>
          <a:p>
            <a:endParaRPr lang="es-MX" sz="2000" dirty="0" smtClean="0"/>
          </a:p>
          <a:p>
            <a:endParaRPr lang="es-MX" sz="2000" dirty="0" smtClean="0"/>
          </a:p>
          <a:p>
            <a:endParaRPr lang="es-MX" sz="2000" dirty="0" smtClean="0"/>
          </a:p>
          <a:p>
            <a:endParaRPr lang="es-MX" sz="2000" dirty="0" smtClean="0"/>
          </a:p>
          <a:p>
            <a:pPr algn="ctr"/>
            <a:endParaRPr lang="es-MX" sz="2000" dirty="0" smtClean="0"/>
          </a:p>
          <a:p>
            <a:pPr algn="ctr"/>
            <a:endParaRPr lang="es-MX" sz="2000" dirty="0" smtClean="0"/>
          </a:p>
          <a:p>
            <a:pPr algn="ctr"/>
            <a:endParaRPr lang="es-MX" sz="2000" dirty="0" smtClean="0"/>
          </a:p>
          <a:p>
            <a:pPr algn="ctr"/>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p:txBody>
      </p:sp>
    </p:spTree>
    <p:extLst>
      <p:ext uri="{BB962C8B-B14F-4D97-AF65-F5344CB8AC3E}">
        <p14:creationId xmlns:p14="http://schemas.microsoft.com/office/powerpoint/2010/main" xmlns="" val="373103402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3"/>
          <p:cNvSpPr txBox="1"/>
          <p:nvPr/>
        </p:nvSpPr>
        <p:spPr>
          <a:xfrm>
            <a:off x="439046" y="468877"/>
            <a:ext cx="826437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DIRECCION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16"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4"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5" name="14 Rectángulo"/>
          <p:cNvSpPr/>
          <p:nvPr/>
        </p:nvSpPr>
        <p:spPr>
          <a:xfrm>
            <a:off x="270406" y="1217943"/>
            <a:ext cx="8532253" cy="830997"/>
          </a:xfrm>
          <a:prstGeom prst="rect">
            <a:avLst/>
          </a:prstGeom>
        </p:spPr>
        <p:txBody>
          <a:bodyPr wrap="square">
            <a:spAutoFit/>
          </a:bodyPr>
          <a:lstStyle/>
          <a:p>
            <a:pPr algn="ctr">
              <a:buNone/>
            </a:pPr>
            <a:r>
              <a:rPr lang="en-US" sz="2400" b="1" dirty="0" smtClean="0">
                <a:latin typeface="Arial" panose="020B0604020202020204" pitchFamily="34" charset="0"/>
                <a:cs typeface="Arial" panose="020B0604020202020204" pitchFamily="34" charset="0"/>
              </a:rPr>
              <a:t> </a:t>
            </a:r>
            <a:r>
              <a:rPr lang="es-ES" sz="2400" b="1" dirty="0" smtClean="0">
                <a:latin typeface="Arial" pitchFamily="34" charset="0"/>
                <a:cs typeface="Arial" pitchFamily="34" charset="0"/>
              </a:rPr>
              <a:t> Bolsa de trabajo</a:t>
            </a:r>
          </a:p>
          <a:p>
            <a:endParaRPr lang="es-MX" sz="2400" b="1" dirty="0"/>
          </a:p>
        </p:txBody>
      </p:sp>
      <p:graphicFrame>
        <p:nvGraphicFramePr>
          <p:cNvPr id="17" name="16 Tabla"/>
          <p:cNvGraphicFramePr>
            <a:graphicFrameLocks noGrp="1"/>
          </p:cNvGraphicFramePr>
          <p:nvPr/>
        </p:nvGraphicFramePr>
        <p:xfrm>
          <a:off x="425668" y="4928858"/>
          <a:ext cx="8024649" cy="1050782"/>
        </p:xfrm>
        <a:graphic>
          <a:graphicData uri="http://schemas.openxmlformats.org/drawingml/2006/table">
            <a:tbl>
              <a:tblPr/>
              <a:tblGrid>
                <a:gridCol w="1200566"/>
                <a:gridCol w="1200566"/>
                <a:gridCol w="1391961"/>
                <a:gridCol w="1419798"/>
                <a:gridCol w="1405879"/>
                <a:gridCol w="1405879"/>
              </a:tblGrid>
              <a:tr h="577353">
                <a:tc>
                  <a:txBody>
                    <a:bodyPr/>
                    <a:lstStyle/>
                    <a:p>
                      <a:pPr algn="ctr" fontAlgn="b"/>
                      <a:r>
                        <a:rPr lang="es-MX" sz="1400" b="1" i="0" u="none" strike="noStrike" dirty="0">
                          <a:solidFill>
                            <a:srgbClr val="000000"/>
                          </a:solidFill>
                          <a:latin typeface="Calibri"/>
                        </a:rPr>
                        <a:t>PERSONAS ATENDIDAS</a:t>
                      </a: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PROMEDIO</a:t>
                      </a:r>
                      <a:r>
                        <a:rPr lang="es-ES" sz="1400" b="1" i="0" u="none" strike="noStrike" baseline="0" dirty="0" smtClean="0">
                          <a:solidFill>
                            <a:srgbClr val="000000"/>
                          </a:solidFill>
                          <a:latin typeface="Calibri"/>
                        </a:rPr>
                        <a:t> DIARIO</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MX" sz="1400" b="1" i="0" u="none" strike="noStrike" dirty="0" smtClean="0">
                          <a:solidFill>
                            <a:srgbClr val="000000"/>
                          </a:solidFill>
                          <a:latin typeface="Calibri"/>
                        </a:rPr>
                        <a:t>PROBABLES CONTRATADOS</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MX" sz="1400" b="1" i="0" u="none" strike="noStrike" dirty="0">
                          <a:solidFill>
                            <a:srgbClr val="000000"/>
                          </a:solidFill>
                          <a:latin typeface="Calibri"/>
                        </a:rPr>
                        <a:t>TOTAL DE EMPRESAS</a:t>
                      </a: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MX" sz="1400" b="1" i="0" u="none" strike="noStrike" dirty="0">
                          <a:solidFill>
                            <a:srgbClr val="000000"/>
                          </a:solidFill>
                          <a:latin typeface="Calibri"/>
                        </a:rPr>
                        <a:t>PENDIENTES POR COLOCAR</a:t>
                      </a: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Nuevas Empresas Contactadas </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473429">
                <a:tc>
                  <a:txBody>
                    <a:bodyPr/>
                    <a:lstStyle/>
                    <a:p>
                      <a:pPr algn="ctr" fontAlgn="b"/>
                      <a:r>
                        <a:rPr lang="es-ES" sz="1600" b="1" i="0" u="none" strike="noStrike" dirty="0" smtClean="0">
                          <a:solidFill>
                            <a:srgbClr val="000000"/>
                          </a:solidFill>
                          <a:latin typeface="Calibri"/>
                        </a:rPr>
                        <a:t>702</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smtClean="0">
                          <a:solidFill>
                            <a:srgbClr val="000000"/>
                          </a:solidFill>
                          <a:latin typeface="Calibri"/>
                        </a:rPr>
                        <a:t>33</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500" b="1" i="0" u="none" strike="noStrike" dirty="0" smtClean="0">
                          <a:solidFill>
                            <a:srgbClr val="000000"/>
                          </a:solidFill>
                          <a:latin typeface="Calibri"/>
                        </a:rPr>
                        <a:t>315(EL  45% DE LOS</a:t>
                      </a:r>
                      <a:r>
                        <a:rPr lang="es-ES" sz="1500" b="1" i="0" u="none" strike="noStrike" baseline="0" dirty="0" smtClean="0">
                          <a:solidFill>
                            <a:srgbClr val="000000"/>
                          </a:solidFill>
                          <a:latin typeface="Calibri"/>
                        </a:rPr>
                        <a:t>  ATENDIDOS)</a:t>
                      </a:r>
                      <a:endParaRPr lang="es-MX" sz="15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smtClean="0">
                          <a:solidFill>
                            <a:srgbClr val="000000"/>
                          </a:solidFill>
                          <a:latin typeface="Calibri"/>
                        </a:rPr>
                        <a:t>270</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smtClean="0">
                          <a:solidFill>
                            <a:srgbClr val="000000"/>
                          </a:solidFill>
                          <a:latin typeface="Calibri"/>
                        </a:rPr>
                        <a:t>387</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smtClean="0">
                          <a:solidFill>
                            <a:srgbClr val="000000"/>
                          </a:solidFill>
                          <a:latin typeface="Calibri"/>
                        </a:rPr>
                        <a:t>8</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8" name="17 Rectángulo"/>
          <p:cNvSpPr/>
          <p:nvPr/>
        </p:nvSpPr>
        <p:spPr>
          <a:xfrm>
            <a:off x="341415" y="1571291"/>
            <a:ext cx="8454683" cy="1477328"/>
          </a:xfrm>
          <a:prstGeom prst="rect">
            <a:avLst/>
          </a:prstGeom>
        </p:spPr>
        <p:txBody>
          <a:bodyPr wrap="square">
            <a:spAutoFit/>
          </a:bodyPr>
          <a:lstStyle/>
          <a:p>
            <a:pPr algn="just">
              <a:buNone/>
            </a:pPr>
            <a:r>
              <a:rPr lang="es-MX" dirty="0" smtClean="0"/>
              <a:t>Durante el mes de abril se brindo  atención  a </a:t>
            </a:r>
            <a:r>
              <a:rPr lang="es-MX" b="1" u="sng" dirty="0" smtClean="0"/>
              <a:t>  702   </a:t>
            </a:r>
            <a:r>
              <a:rPr lang="es-MX" dirty="0" smtClean="0"/>
              <a:t> ciudadanos que acudieron en busca de un  empleo en alguna de las </a:t>
            </a:r>
            <a:r>
              <a:rPr lang="es-MX" b="1" u="sng" dirty="0" smtClean="0"/>
              <a:t> 270</a:t>
            </a:r>
            <a:r>
              <a:rPr lang="es-MX" dirty="0" smtClean="0"/>
              <a:t> empresas que ofrecen sus vacantes a la dependencia a las que fueron canalizados. En promedio presto atención personalizada a </a:t>
            </a:r>
            <a:r>
              <a:rPr lang="es-MX" b="1" u="sng" dirty="0" smtClean="0"/>
              <a:t>33 </a:t>
            </a:r>
            <a:r>
              <a:rPr lang="es-MX" dirty="0" smtClean="0"/>
              <a:t>personas diariamente dando el total mencionado antes. Tambien se contactaron 8 nuevas empresas que estarán ofreciendo vacantes a los ciudadanos de este municipio</a:t>
            </a:r>
            <a:endParaRPr lang="es-ES" b="1" dirty="0" smtClean="0">
              <a:latin typeface="Arial" pitchFamily="34" charset="0"/>
              <a:cs typeface="Arial" pitchFamily="34" charset="0"/>
            </a:endParaRPr>
          </a:p>
        </p:txBody>
      </p:sp>
      <p:pic>
        <p:nvPicPr>
          <p:cNvPr id="19" name="Picture 2" descr="C:\Documents and Settings\Usuario\Escritorio\fotos marzo abril\IMG-20150506-WA0006.jpg"/>
          <p:cNvPicPr>
            <a:picLocks noChangeAspect="1" noChangeArrowheads="1"/>
          </p:cNvPicPr>
          <p:nvPr/>
        </p:nvPicPr>
        <p:blipFill>
          <a:blip r:embed="rId2" cstate="print"/>
          <a:srcRect/>
          <a:stretch>
            <a:fillRect/>
          </a:stretch>
        </p:blipFill>
        <p:spPr bwMode="auto">
          <a:xfrm>
            <a:off x="333651" y="3200076"/>
            <a:ext cx="2582543" cy="1705556"/>
          </a:xfrm>
          <a:prstGeom prst="rect">
            <a:avLst/>
          </a:prstGeom>
          <a:noFill/>
        </p:spPr>
      </p:pic>
      <p:pic>
        <p:nvPicPr>
          <p:cNvPr id="20" name="Picture 3" descr="C:\Documents and Settings\Usuario\Escritorio\fotos marzo abril\IMG-20150506-WA0009.jpg"/>
          <p:cNvPicPr>
            <a:picLocks noChangeAspect="1" noChangeArrowheads="1"/>
          </p:cNvPicPr>
          <p:nvPr/>
        </p:nvPicPr>
        <p:blipFill>
          <a:blip r:embed="rId3" cstate="print"/>
          <a:srcRect/>
          <a:stretch>
            <a:fillRect/>
          </a:stretch>
        </p:blipFill>
        <p:spPr bwMode="auto">
          <a:xfrm>
            <a:off x="2941401" y="3188043"/>
            <a:ext cx="2557356" cy="1717590"/>
          </a:xfrm>
          <a:prstGeom prst="rect">
            <a:avLst/>
          </a:prstGeom>
          <a:noFill/>
        </p:spPr>
      </p:pic>
      <p:pic>
        <p:nvPicPr>
          <p:cNvPr id="21" name="Picture 4" descr="C:\Documents and Settings\Usuario\Escritorio\fotos marzo abril\IMG-20150506-WA0014.jpg"/>
          <p:cNvPicPr>
            <a:picLocks noChangeAspect="1" noChangeArrowheads="1"/>
          </p:cNvPicPr>
          <p:nvPr/>
        </p:nvPicPr>
        <p:blipFill>
          <a:blip r:embed="rId4" cstate="print"/>
          <a:srcRect/>
          <a:stretch>
            <a:fillRect/>
          </a:stretch>
        </p:blipFill>
        <p:spPr bwMode="auto">
          <a:xfrm>
            <a:off x="5543985" y="3169452"/>
            <a:ext cx="2904690" cy="1726397"/>
          </a:xfrm>
          <a:prstGeom prst="rect">
            <a:avLst/>
          </a:prstGeom>
          <a:noFill/>
        </p:spPr>
      </p:pic>
    </p:spTree>
    <p:extLst>
      <p:ext uri="{BB962C8B-B14F-4D97-AF65-F5344CB8AC3E}">
        <p14:creationId xmlns:p14="http://schemas.microsoft.com/office/powerpoint/2010/main" xmlns="" val="2859052648"/>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3"/>
          <p:cNvSpPr txBox="1"/>
          <p:nvPr/>
        </p:nvSpPr>
        <p:spPr>
          <a:xfrm>
            <a:off x="439046" y="468877"/>
            <a:ext cx="826437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DIRECCION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3" name="CuadroTexto 3"/>
          <p:cNvSpPr txBox="1"/>
          <p:nvPr/>
        </p:nvSpPr>
        <p:spPr>
          <a:xfrm>
            <a:off x="3171906" y="6308486"/>
            <a:ext cx="2548518"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a:t>
            </a:r>
          </a:p>
        </p:txBody>
      </p:sp>
      <p:sp>
        <p:nvSpPr>
          <p:cNvPr id="14" name="13 Rectángulo"/>
          <p:cNvSpPr/>
          <p:nvPr/>
        </p:nvSpPr>
        <p:spPr>
          <a:xfrm>
            <a:off x="172995" y="4527942"/>
            <a:ext cx="2780270" cy="1631216"/>
          </a:xfrm>
          <a:prstGeom prst="rect">
            <a:avLst/>
          </a:prstGeom>
        </p:spPr>
        <p:txBody>
          <a:bodyPr wrap="square">
            <a:spAutoFit/>
          </a:bodyPr>
          <a:lstStyle/>
          <a:p>
            <a:pPr algn="ctr">
              <a:buNone/>
            </a:pPr>
            <a:r>
              <a:rPr lang="es-ES" sz="2000" dirty="0" smtClean="0">
                <a:latin typeface="Arial" pitchFamily="34" charset="0"/>
                <a:cs typeface="Arial" pitchFamily="34" charset="0"/>
              </a:rPr>
              <a:t>Empresa Whirlpool </a:t>
            </a:r>
          </a:p>
          <a:p>
            <a:pPr algn="ctr">
              <a:buNone/>
            </a:pPr>
            <a:r>
              <a:rPr lang="es-ES" sz="2000" dirty="0" smtClean="0">
                <a:latin typeface="Arial" pitchFamily="34" charset="0"/>
                <a:cs typeface="Arial" pitchFamily="34" charset="0"/>
              </a:rPr>
              <a:t>(Reclutamiento masivo en nuestras oficinas durante periodo vacacional)</a:t>
            </a:r>
          </a:p>
        </p:txBody>
      </p:sp>
      <p:sp>
        <p:nvSpPr>
          <p:cNvPr id="15" name="14 Rectángulo"/>
          <p:cNvSpPr/>
          <p:nvPr/>
        </p:nvSpPr>
        <p:spPr>
          <a:xfrm>
            <a:off x="503141" y="1477591"/>
            <a:ext cx="7908405" cy="1015663"/>
          </a:xfrm>
          <a:prstGeom prst="rect">
            <a:avLst/>
          </a:prstGeom>
        </p:spPr>
        <p:txBody>
          <a:bodyPr wrap="square">
            <a:spAutoFit/>
          </a:bodyPr>
          <a:lstStyle/>
          <a:p>
            <a:pPr algn="just">
              <a:buNone/>
            </a:pPr>
            <a:r>
              <a:rPr lang="es-ES" sz="2000" dirty="0" smtClean="0">
                <a:latin typeface="Arial" pitchFamily="34" charset="0"/>
                <a:cs typeface="Arial" pitchFamily="34" charset="0"/>
              </a:rPr>
              <a:t>Durante el periodo vacacional estuvimos dando atención a la ciudadanía, y empresas como Lithonia, Semex, LG, Global Clean y Whirlpool estuvieron reclutando personal en estas oficinas.</a:t>
            </a:r>
          </a:p>
        </p:txBody>
      </p:sp>
      <p:sp>
        <p:nvSpPr>
          <p:cNvPr id="16" name="15 Rectángulo"/>
          <p:cNvSpPr/>
          <p:nvPr/>
        </p:nvSpPr>
        <p:spPr>
          <a:xfrm>
            <a:off x="2933321" y="4589483"/>
            <a:ext cx="2990850" cy="1015663"/>
          </a:xfrm>
          <a:prstGeom prst="rect">
            <a:avLst/>
          </a:prstGeom>
        </p:spPr>
        <p:txBody>
          <a:bodyPr wrap="square">
            <a:spAutoFit/>
          </a:bodyPr>
          <a:lstStyle/>
          <a:p>
            <a:pPr algn="ctr">
              <a:buNone/>
            </a:pPr>
            <a:r>
              <a:rPr lang="es-ES" sz="2000" dirty="0" smtClean="0">
                <a:latin typeface="Arial" pitchFamily="34" charset="0"/>
                <a:cs typeface="Arial" pitchFamily="34" charset="0"/>
              </a:rPr>
              <a:t>Empresa Lithonia.</a:t>
            </a:r>
          </a:p>
          <a:p>
            <a:pPr algn="ctr">
              <a:buNone/>
            </a:pPr>
            <a:r>
              <a:rPr lang="es-ES" sz="2000" dirty="0" smtClean="0">
                <a:latin typeface="Arial" pitchFamily="34" charset="0"/>
                <a:cs typeface="Arial" pitchFamily="34" charset="0"/>
              </a:rPr>
              <a:t>(Reclutamiento durante periodo vacacional)</a:t>
            </a:r>
          </a:p>
        </p:txBody>
      </p:sp>
      <p:sp>
        <p:nvSpPr>
          <p:cNvPr id="17" name="16 Rectángulo"/>
          <p:cNvSpPr/>
          <p:nvPr/>
        </p:nvSpPr>
        <p:spPr>
          <a:xfrm>
            <a:off x="5938832" y="4614844"/>
            <a:ext cx="2990850" cy="1015663"/>
          </a:xfrm>
          <a:prstGeom prst="rect">
            <a:avLst/>
          </a:prstGeom>
        </p:spPr>
        <p:txBody>
          <a:bodyPr wrap="square">
            <a:spAutoFit/>
          </a:bodyPr>
          <a:lstStyle/>
          <a:p>
            <a:pPr algn="just">
              <a:buNone/>
            </a:pPr>
            <a:r>
              <a:rPr lang="es-ES" sz="2000" dirty="0" smtClean="0">
                <a:latin typeface="Arial" pitchFamily="34" charset="0"/>
                <a:cs typeface="Arial" pitchFamily="34" charset="0"/>
              </a:rPr>
              <a:t>Llevando a Personal a la empresa LG para entrevistas y exámenes</a:t>
            </a:r>
          </a:p>
        </p:txBody>
      </p:sp>
      <p:pic>
        <p:nvPicPr>
          <p:cNvPr id="18" name="Picture 2" descr="C:\Documents and Settings\Usuario\Escritorio\fotos marzo abril\IMG-20150506-WA0010.jpg"/>
          <p:cNvPicPr>
            <a:picLocks noChangeAspect="1" noChangeArrowheads="1"/>
          </p:cNvPicPr>
          <p:nvPr/>
        </p:nvPicPr>
        <p:blipFill>
          <a:blip r:embed="rId2" cstate="print"/>
          <a:srcRect/>
          <a:stretch>
            <a:fillRect/>
          </a:stretch>
        </p:blipFill>
        <p:spPr bwMode="auto">
          <a:xfrm>
            <a:off x="247650" y="2533650"/>
            <a:ext cx="2717800" cy="2038350"/>
          </a:xfrm>
          <a:prstGeom prst="rect">
            <a:avLst/>
          </a:prstGeom>
          <a:noFill/>
        </p:spPr>
      </p:pic>
      <p:pic>
        <p:nvPicPr>
          <p:cNvPr id="19" name="Picture 3" descr="C:\Documents and Settings\Usuario\Escritorio\fotos marzo abril\IMG-20150506-WA0031.jpg"/>
          <p:cNvPicPr>
            <a:picLocks noChangeAspect="1" noChangeArrowheads="1"/>
          </p:cNvPicPr>
          <p:nvPr/>
        </p:nvPicPr>
        <p:blipFill>
          <a:blip r:embed="rId3" cstate="print"/>
          <a:srcRect/>
          <a:stretch>
            <a:fillRect/>
          </a:stretch>
        </p:blipFill>
        <p:spPr bwMode="auto">
          <a:xfrm>
            <a:off x="3063764" y="2527246"/>
            <a:ext cx="2722179" cy="2028988"/>
          </a:xfrm>
          <a:prstGeom prst="rect">
            <a:avLst/>
          </a:prstGeom>
          <a:noFill/>
        </p:spPr>
      </p:pic>
      <p:pic>
        <p:nvPicPr>
          <p:cNvPr id="20" name="Picture 4" descr="C:\Documents and Settings\Usuario\Escritorio\fotos marzo abril\IMG-20150506-WA0002.jpg"/>
          <p:cNvPicPr>
            <a:picLocks noChangeAspect="1" noChangeArrowheads="1"/>
          </p:cNvPicPr>
          <p:nvPr/>
        </p:nvPicPr>
        <p:blipFill>
          <a:blip r:embed="rId4" cstate="print"/>
          <a:srcRect/>
          <a:stretch>
            <a:fillRect/>
          </a:stretch>
        </p:blipFill>
        <p:spPr bwMode="auto">
          <a:xfrm>
            <a:off x="5975685" y="2520615"/>
            <a:ext cx="2687052" cy="2027321"/>
          </a:xfrm>
          <a:prstGeom prst="rect">
            <a:avLst/>
          </a:prstGeom>
          <a:noFill/>
        </p:spPr>
      </p:pic>
    </p:spTree>
    <p:extLst>
      <p:ext uri="{BB962C8B-B14F-4D97-AF65-F5344CB8AC3E}">
        <p14:creationId xmlns:p14="http://schemas.microsoft.com/office/powerpoint/2010/main" xmlns="" val="373941750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7953</TotalTime>
  <Words>2338</Words>
  <Application>Microsoft Office PowerPoint</Application>
  <PresentationFormat>Presentación en pantalla (4:3)</PresentationFormat>
  <Paragraphs>634</Paragraphs>
  <Slides>27</Slides>
  <Notes>3</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 Witrón</dc:creator>
  <cp:lastModifiedBy>luis michel</cp:lastModifiedBy>
  <cp:revision>613</cp:revision>
  <dcterms:created xsi:type="dcterms:W3CDTF">2014-04-09T14:38:56Z</dcterms:created>
  <dcterms:modified xsi:type="dcterms:W3CDTF">2015-05-27T16:10:39Z</dcterms:modified>
</cp:coreProperties>
</file>